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8" r:id="rId3"/>
    <p:sldId id="319" r:id="rId4"/>
    <p:sldId id="316" r:id="rId5"/>
    <p:sldId id="321" r:id="rId6"/>
    <p:sldId id="323" r:id="rId7"/>
    <p:sldId id="322" r:id="rId8"/>
    <p:sldId id="329" r:id="rId9"/>
    <p:sldId id="320" r:id="rId10"/>
    <p:sldId id="324" r:id="rId11"/>
    <p:sldId id="325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de Carroll" initials="W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FF0000"/>
    <a:srgbClr val="FF9933"/>
    <a:srgbClr val="00446A"/>
    <a:srgbClr val="FFD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4" autoAdjust="0"/>
    <p:restoredTop sz="95833" autoAdjust="0"/>
  </p:normalViewPr>
  <p:slideViewPr>
    <p:cSldViewPr snapToGrid="0" snapToObjects="1">
      <p:cViewPr varScale="1">
        <p:scale>
          <a:sx n="37" d="100"/>
          <a:sy n="37" d="100"/>
        </p:scale>
        <p:origin x="994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383" cy="47134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7" y="3"/>
            <a:ext cx="3078383" cy="47134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300"/>
            </a:lvl1pPr>
          </a:lstStyle>
          <a:p>
            <a:fld id="{9C49D164-3106-4EE8-A0EE-DC1916882AC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29"/>
            <a:ext cx="3078383" cy="47134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7" y="8917129"/>
            <a:ext cx="3078383" cy="47134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300"/>
            </a:lvl1pPr>
          </a:lstStyle>
          <a:p>
            <a:fld id="{B190341B-F3F1-454D-866F-276151506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0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8"/>
          </a:xfrm>
          <a:prstGeom prst="rect">
            <a:avLst/>
          </a:prstGeom>
        </p:spPr>
        <p:txBody>
          <a:bodyPr vert="horz" lIns="92460" tIns="46231" rIns="92460" bIns="462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6" y="0"/>
            <a:ext cx="3078383" cy="471348"/>
          </a:xfrm>
          <a:prstGeom prst="rect">
            <a:avLst/>
          </a:prstGeom>
        </p:spPr>
        <p:txBody>
          <a:bodyPr vert="horz" lIns="92460" tIns="46231" rIns="92460" bIns="46231" rtlCol="0"/>
          <a:lstStyle>
            <a:lvl1pPr algn="r">
              <a:defRPr sz="1300"/>
            </a:lvl1pPr>
          </a:lstStyle>
          <a:p>
            <a:fld id="{5B515E9D-71F0-48D9-A50E-63CC7D2368D3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0" tIns="46231" rIns="92460" bIns="462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4"/>
            <a:ext cx="5680693" cy="3697033"/>
          </a:xfrm>
          <a:prstGeom prst="rect">
            <a:avLst/>
          </a:prstGeom>
        </p:spPr>
        <p:txBody>
          <a:bodyPr vert="horz" lIns="92460" tIns="46231" rIns="92460" bIns="462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128"/>
            <a:ext cx="3078383" cy="471348"/>
          </a:xfrm>
          <a:prstGeom prst="rect">
            <a:avLst/>
          </a:prstGeom>
        </p:spPr>
        <p:txBody>
          <a:bodyPr vert="horz" lIns="92460" tIns="46231" rIns="92460" bIns="462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6" y="8917128"/>
            <a:ext cx="3078383" cy="471348"/>
          </a:xfrm>
          <a:prstGeom prst="rect">
            <a:avLst/>
          </a:prstGeom>
        </p:spPr>
        <p:txBody>
          <a:bodyPr vert="horz" lIns="92460" tIns="46231" rIns="92460" bIns="46231" rtlCol="0" anchor="b"/>
          <a:lstStyle>
            <a:lvl1pPr algn="r">
              <a:defRPr sz="1300"/>
            </a:lvl1pPr>
          </a:lstStyle>
          <a:p>
            <a:fld id="{BE0C7B9B-C421-4F98-9105-E2AB8D602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0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7B9B-C421-4F98-9105-E2AB8D602F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4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7B9B-C421-4F98-9105-E2AB8D602F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5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7B9B-C421-4F98-9105-E2AB8D602F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8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7B9B-C421-4F98-9105-E2AB8D602F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3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7B9B-C421-4F98-9105-E2AB8D602F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4410" y="268288"/>
            <a:ext cx="7861823" cy="3480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268940" y="4474528"/>
            <a:ext cx="182880" cy="2298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46038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7784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8278"/>
            <a:ext cx="8961121" cy="1188720"/>
          </a:xfrm>
        </p:spPr>
        <p:txBody>
          <a:bodyPr anchor="ctr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" y="1376998"/>
            <a:ext cx="8961120" cy="54810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300"/>
              </a:spcAft>
              <a:defRPr sz="2800"/>
            </a:lvl1pPr>
            <a:lvl2pPr marL="457200" indent="-228600">
              <a:lnSpc>
                <a:spcPct val="110000"/>
              </a:lnSpc>
              <a:spcAft>
                <a:spcPts val="300"/>
              </a:spcAft>
              <a:buFont typeface="Symbol" panose="05050102010706020507" pitchFamily="18" charset="2"/>
              <a:buChar char=""/>
              <a:defRPr sz="2400"/>
            </a:lvl2pPr>
            <a:lvl3pPr>
              <a:lnSpc>
                <a:spcPct val="110000"/>
              </a:lnSpc>
              <a:spcAft>
                <a:spcPts val="300"/>
              </a:spcAft>
              <a:defRPr sz="2400"/>
            </a:lvl3pPr>
            <a:lvl4pPr>
              <a:lnSpc>
                <a:spcPct val="110000"/>
              </a:lnSpc>
              <a:spcAft>
                <a:spcPts val="300"/>
              </a:spcAft>
              <a:defRPr sz="2400"/>
            </a:lvl4pPr>
            <a:lvl5pPr>
              <a:lnSpc>
                <a:spcPct val="110000"/>
              </a:lnSpc>
              <a:spcAft>
                <a:spcPts val="300"/>
              </a:spcAft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4" y="4858982"/>
            <a:ext cx="1546934" cy="1546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69" y="374028"/>
            <a:ext cx="2468880" cy="1580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469" y="2061733"/>
            <a:ext cx="2468880" cy="1580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494" y="2066997"/>
            <a:ext cx="2468880" cy="1574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2" r="27486"/>
          <a:stretch/>
        </p:blipFill>
        <p:spPr>
          <a:xfrm>
            <a:off x="1101899" y="374028"/>
            <a:ext cx="2476500" cy="15819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282535" y="4546600"/>
            <a:ext cx="7607465" cy="217169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Alabama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Statewide Transportation Plan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Study Coordinating Committee Meeting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July 28, 2016 – 10:30 AM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519" y="2098529"/>
            <a:ext cx="2468880" cy="1543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398" y="374028"/>
            <a:ext cx="2474976" cy="15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Included Florida, Georgia, Tennessee, Mississippi</a:t>
            </a:r>
            <a:r>
              <a:rPr lang="en-US" dirty="0"/>
              <a:t> </a:t>
            </a:r>
            <a:r>
              <a:rPr lang="en-US" dirty="0" smtClean="0"/>
              <a:t>and Arkansas</a:t>
            </a:r>
          </a:p>
          <a:p>
            <a:r>
              <a:rPr lang="en-US" dirty="0" smtClean="0"/>
              <a:t>All recently completed (2015-16), prior to FAST Act</a:t>
            </a:r>
          </a:p>
          <a:p>
            <a:r>
              <a:rPr lang="en-US" dirty="0" smtClean="0"/>
              <a:t>Performance measures either not included or reflected anticipated requirements based on federal guidance to date</a:t>
            </a:r>
          </a:p>
          <a:p>
            <a:r>
              <a:rPr lang="en-US" dirty="0" smtClean="0"/>
              <a:t>None include a specific, prioritized list of improvement projects</a:t>
            </a:r>
          </a:p>
          <a:p>
            <a:r>
              <a:rPr lang="en-US" dirty="0" smtClean="0"/>
              <a:t>All compare historic and anticipated funding levels against identified needs and show resulting budget shortfalls or “how far” funding will go towards meeting needs and/or performance thresholds</a:t>
            </a:r>
          </a:p>
          <a:p>
            <a:r>
              <a:rPr lang="en-US" dirty="0" smtClean="0"/>
              <a:t>Tennessee notable for its “pay as you go” funding (and its limitations)</a:t>
            </a:r>
          </a:p>
          <a:p>
            <a:r>
              <a:rPr lang="en-US" dirty="0" smtClean="0"/>
              <a:t>All organized in a user-friendly summary format focused on highlighting key findings for a general audience; technical and/or detailed information provided in separate documents/appendices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Submit Interim Report #1 for review and comment</a:t>
            </a:r>
          </a:p>
          <a:p>
            <a:pPr lvl="1"/>
            <a:r>
              <a:rPr lang="en-US" dirty="0" smtClean="0"/>
              <a:t>Plan Background</a:t>
            </a:r>
          </a:p>
          <a:p>
            <a:pPr lvl="1"/>
            <a:r>
              <a:rPr lang="en-US" dirty="0" smtClean="0"/>
              <a:t>Existing Network Conditions</a:t>
            </a:r>
          </a:p>
          <a:p>
            <a:pPr lvl="1"/>
            <a:r>
              <a:rPr lang="en-US" dirty="0" smtClean="0"/>
              <a:t>Model Network and Zones</a:t>
            </a:r>
          </a:p>
          <a:p>
            <a:pPr lvl="1"/>
            <a:r>
              <a:rPr lang="en-US" dirty="0" smtClean="0"/>
              <a:t>Peer Review</a:t>
            </a:r>
          </a:p>
          <a:p>
            <a:pPr lvl="1"/>
            <a:r>
              <a:rPr lang="en-US" dirty="0" smtClean="0"/>
              <a:t>Outreach and Coordination Approach</a:t>
            </a:r>
          </a:p>
          <a:p>
            <a:r>
              <a:rPr lang="en-US" dirty="0" smtClean="0"/>
              <a:t>Begin Interim Report #2 activities</a:t>
            </a:r>
          </a:p>
          <a:p>
            <a:pPr lvl="1"/>
            <a:r>
              <a:rPr lang="en-US" dirty="0" smtClean="0"/>
              <a:t>Calibrate </a:t>
            </a:r>
            <a:r>
              <a:rPr lang="en-US" dirty="0"/>
              <a:t>and validate the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Assess existing and future conditions</a:t>
            </a:r>
          </a:p>
          <a:p>
            <a:pPr lvl="1"/>
            <a:r>
              <a:rPr lang="en-US" dirty="0" smtClean="0"/>
              <a:t>Run the model for E+C</a:t>
            </a:r>
          </a:p>
          <a:p>
            <a:pPr lvl="1"/>
            <a:r>
              <a:rPr lang="en-US" dirty="0" smtClean="0"/>
              <a:t>Identify existing and projected needs</a:t>
            </a:r>
          </a:p>
          <a:p>
            <a:r>
              <a:rPr lang="en-US" dirty="0" smtClean="0"/>
              <a:t>Schedule first round of Region meetings (late September)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SWTP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410970"/>
            <a:ext cx="8961120" cy="54810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Assess current and future multimodal transportation conditions and needs at a statewide level</a:t>
            </a:r>
          </a:p>
          <a:p>
            <a:r>
              <a:rPr lang="en-US" dirty="0" smtClean="0"/>
              <a:t>Evaluate how to address changing needs</a:t>
            </a:r>
          </a:p>
          <a:p>
            <a:r>
              <a:rPr lang="en-US" dirty="0" smtClean="0"/>
              <a:t>Develop recommendations for programs, policies and initiatives</a:t>
            </a:r>
          </a:p>
          <a:p>
            <a:r>
              <a:rPr lang="en-US" dirty="0" smtClean="0"/>
              <a:t>Identify anticipated funding sources and levels</a:t>
            </a:r>
          </a:p>
          <a:p>
            <a:r>
              <a:rPr lang="en-US" dirty="0" smtClean="0"/>
              <a:t>Support continued economic vitality of the state</a:t>
            </a:r>
          </a:p>
          <a:p>
            <a:r>
              <a:rPr lang="en-US" dirty="0" smtClean="0"/>
              <a:t>Promote and enhance system mobility, connectivity, integration and preservation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36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410971"/>
            <a:ext cx="8961120" cy="54810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Multimodal—roads and bridges, transit, bicycle/pedestrian, rail, aviation and waterways</a:t>
            </a:r>
          </a:p>
          <a:p>
            <a:r>
              <a:rPr lang="en-US" dirty="0" smtClean="0"/>
              <a:t>Long-range; 2040 horizon year</a:t>
            </a:r>
          </a:p>
          <a:p>
            <a:r>
              <a:rPr lang="en-US" dirty="0" smtClean="0"/>
              <a:t>Macro level evaluation of transportation system and modal interactions; MPOs as foundation in urban areas</a:t>
            </a:r>
          </a:p>
          <a:p>
            <a:r>
              <a:rPr lang="en-US" dirty="0" smtClean="0"/>
              <a:t>Updated statewide travel demand model</a:t>
            </a:r>
          </a:p>
          <a:p>
            <a:r>
              <a:rPr lang="en-US" dirty="0" smtClean="0"/>
              <a:t>Financial plan to identify resources and strategies for implementation</a:t>
            </a:r>
          </a:p>
          <a:p>
            <a:r>
              <a:rPr lang="en-US" dirty="0"/>
              <a:t>Related Efforts</a:t>
            </a:r>
          </a:p>
          <a:p>
            <a:pPr lvl="1"/>
            <a:r>
              <a:rPr lang="en-US" dirty="0"/>
              <a:t>2008 Statewide Transportation Plan</a:t>
            </a:r>
          </a:p>
          <a:p>
            <a:pPr lvl="1"/>
            <a:r>
              <a:rPr lang="en-US" dirty="0"/>
              <a:t>2016 Statewide Freight Plan</a:t>
            </a:r>
          </a:p>
          <a:p>
            <a:pPr lvl="1"/>
            <a:r>
              <a:rPr lang="en-US" dirty="0"/>
              <a:t>Statewide modal system plans (rail, aviation, bicycle,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MPO 2040 </a:t>
            </a:r>
            <a:r>
              <a:rPr lang="en-US" dirty="0"/>
              <a:t>Long Range Transportation </a:t>
            </a:r>
            <a:r>
              <a:rPr lang="en-US" dirty="0" smtClean="0"/>
              <a:t>Plans (LRTPs)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2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with Federal Policy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Act passed in December 2015</a:t>
            </a:r>
          </a:p>
          <a:p>
            <a:r>
              <a:rPr lang="en-US" dirty="0" smtClean="0"/>
              <a:t>Continues emphasis areas of MAP-21</a:t>
            </a:r>
          </a:p>
          <a:p>
            <a:pPr lvl="1"/>
            <a:r>
              <a:rPr lang="en-US" dirty="0" smtClean="0"/>
              <a:t>Focus on safety</a:t>
            </a:r>
          </a:p>
          <a:p>
            <a:pPr lvl="1"/>
            <a:r>
              <a:rPr lang="en-US" dirty="0" smtClean="0"/>
              <a:t>Keeps structure of highway related programs intact</a:t>
            </a:r>
          </a:p>
          <a:p>
            <a:pPr lvl="1"/>
            <a:r>
              <a:rPr lang="en-US" dirty="0" smtClean="0"/>
              <a:t>Efforts to streamline project delivery</a:t>
            </a:r>
          </a:p>
          <a:p>
            <a:r>
              <a:rPr lang="en-US" dirty="0"/>
              <a:t>P</a:t>
            </a:r>
            <a:r>
              <a:rPr lang="en-US" dirty="0" smtClean="0"/>
              <a:t>erformance-based planning </a:t>
            </a:r>
            <a:r>
              <a:rPr lang="en-US" i="1" dirty="0" smtClean="0"/>
              <a:t>(see handout)</a:t>
            </a:r>
          </a:p>
          <a:p>
            <a:r>
              <a:rPr lang="en-US" dirty="0" smtClean="0"/>
              <a:t>Also provides a dedicated source of federal dollars for freight projects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0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Schedule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2111"/>
              </p:ext>
            </p:extLst>
          </p:nvPr>
        </p:nvGraphicFramePr>
        <p:xfrm>
          <a:off x="251503" y="1175119"/>
          <a:ext cx="8595360" cy="555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Worksheet" r:id="rId4" imgW="12103100" imgH="7823200" progId="Excel.Sheet.12">
                  <p:embed/>
                </p:oleObj>
              </mc:Choice>
              <mc:Fallback>
                <p:oleObj name="Worksheet" r:id="rId4" imgW="12103100" imgH="782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03" y="1175119"/>
                        <a:ext cx="8595360" cy="5555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8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Plan contents and performance monitoring</a:t>
            </a:r>
          </a:p>
          <a:p>
            <a:r>
              <a:rPr lang="en-US" dirty="0" smtClean="0"/>
              <a:t>Coordination for following items</a:t>
            </a:r>
          </a:p>
          <a:p>
            <a:pPr lvl="1"/>
            <a:r>
              <a:rPr lang="en-US" dirty="0"/>
              <a:t>Bicycle and </a:t>
            </a:r>
            <a:r>
              <a:rPr lang="en-US" dirty="0" smtClean="0"/>
              <a:t>pedestrian facilities</a:t>
            </a:r>
            <a:endParaRPr lang="en-US" dirty="0"/>
          </a:p>
          <a:p>
            <a:pPr lvl="1"/>
            <a:r>
              <a:rPr lang="en-US" dirty="0"/>
              <a:t>State of </a:t>
            </a:r>
            <a:r>
              <a:rPr lang="en-US" dirty="0" smtClean="0"/>
              <a:t>good repair</a:t>
            </a:r>
            <a:endParaRPr lang="en-US" dirty="0"/>
          </a:p>
          <a:p>
            <a:pPr lvl="1"/>
            <a:r>
              <a:rPr lang="en-US" dirty="0" smtClean="0"/>
              <a:t>Transit systems</a:t>
            </a:r>
          </a:p>
          <a:p>
            <a:pPr lvl="1"/>
            <a:r>
              <a:rPr lang="en-US" dirty="0" smtClean="0"/>
              <a:t>Environmental characteristics</a:t>
            </a:r>
          </a:p>
          <a:p>
            <a:r>
              <a:rPr lang="en-US" dirty="0" smtClean="0"/>
              <a:t>Performance data</a:t>
            </a:r>
          </a:p>
          <a:p>
            <a:pPr lvl="1"/>
            <a:r>
              <a:rPr lang="en-US" dirty="0" smtClean="0"/>
              <a:t>Travel time data</a:t>
            </a:r>
          </a:p>
          <a:p>
            <a:pPr lvl="1"/>
            <a:r>
              <a:rPr lang="en-US" dirty="0" smtClean="0"/>
              <a:t>State of good repair</a:t>
            </a:r>
          </a:p>
          <a:p>
            <a:pPr lvl="1"/>
            <a:r>
              <a:rPr lang="en-US" dirty="0" smtClean="0"/>
              <a:t>Safety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Demand Model Zone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751" y="1376998"/>
            <a:ext cx="4456809" cy="5481002"/>
          </a:xfrm>
        </p:spPr>
        <p:txBody>
          <a:bodyPr>
            <a:normAutofit/>
          </a:bodyPr>
          <a:lstStyle/>
          <a:p>
            <a:r>
              <a:rPr lang="en-US" dirty="0"/>
              <a:t>1179 zones based on Census </a:t>
            </a:r>
            <a:r>
              <a:rPr lang="en-US" dirty="0" smtClean="0"/>
              <a:t>Tracts</a:t>
            </a:r>
            <a:endParaRPr lang="en-US" dirty="0"/>
          </a:p>
          <a:p>
            <a:r>
              <a:rPr lang="en-US" dirty="0"/>
              <a:t>Data collected for each TAZ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Households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Retail Employment</a:t>
            </a:r>
          </a:p>
          <a:p>
            <a:pPr lvl="1"/>
            <a:r>
              <a:rPr lang="en-US" dirty="0" smtClean="0"/>
              <a:t>Non Retail Employment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33" y="1134093"/>
            <a:ext cx="3760205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2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Demand Model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751" y="1376998"/>
            <a:ext cx="4456809" cy="5481002"/>
          </a:xfrm>
        </p:spPr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/>
              <a:t>collected for each </a:t>
            </a:r>
            <a:r>
              <a:rPr lang="en-US" dirty="0" smtClean="0"/>
              <a:t>roadway: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Functional Classification</a:t>
            </a:r>
          </a:p>
          <a:p>
            <a:pPr lvl="1"/>
            <a:r>
              <a:rPr lang="en-US" dirty="0" smtClean="0"/>
              <a:t>Percent Trucks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19" y="1241961"/>
            <a:ext cx="33582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Coordination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386523"/>
            <a:ext cx="5564776" cy="54810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Study Coordinating Committee</a:t>
            </a:r>
          </a:p>
          <a:p>
            <a:pPr lvl="1"/>
            <a:r>
              <a:rPr lang="en-US" dirty="0" smtClean="0"/>
              <a:t>ALDOT Central Office staff representing the bureaus/sections associated with statewide multimodal planning</a:t>
            </a:r>
          </a:p>
          <a:p>
            <a:pPr lvl="1"/>
            <a:r>
              <a:rPr lang="en-US" dirty="0" smtClean="0"/>
              <a:t>Four meetings throughout update process (quarterly)</a:t>
            </a:r>
          </a:p>
          <a:p>
            <a:pPr lvl="1"/>
            <a:r>
              <a:rPr lang="en-US" dirty="0" smtClean="0"/>
              <a:t>Progress updates and findings for review and discussion</a:t>
            </a:r>
            <a:endParaRPr lang="en-US" dirty="0"/>
          </a:p>
          <a:p>
            <a:r>
              <a:rPr lang="en-US" dirty="0" smtClean="0"/>
              <a:t>Region Meetings</a:t>
            </a:r>
          </a:p>
          <a:p>
            <a:pPr lvl="1"/>
            <a:r>
              <a:rPr lang="en-US" dirty="0" smtClean="0"/>
              <a:t>Two rounds of information meetings held in each Region</a:t>
            </a:r>
          </a:p>
          <a:p>
            <a:pPr lvl="2"/>
            <a:r>
              <a:rPr lang="en-US" dirty="0" smtClean="0"/>
              <a:t>Late September—Interim #1, Existing and Projected Needs</a:t>
            </a:r>
          </a:p>
          <a:p>
            <a:pPr lvl="2"/>
            <a:r>
              <a:rPr lang="en-US" dirty="0" smtClean="0"/>
              <a:t>Mid April—Draft Plan</a:t>
            </a:r>
          </a:p>
          <a:p>
            <a:pPr lvl="1"/>
            <a:r>
              <a:rPr lang="en-US" dirty="0" smtClean="0"/>
              <a:t>Morning briefing for Region Engineer and staff; may invite key planning partners (MPOs/RPOs, FHWA, Port)</a:t>
            </a:r>
          </a:p>
          <a:p>
            <a:pPr lvl="1"/>
            <a:r>
              <a:rPr lang="en-US" dirty="0" smtClean="0"/>
              <a:t>Evening meeting for </a:t>
            </a:r>
            <a:r>
              <a:rPr lang="en-US" dirty="0"/>
              <a:t>stakeholders and general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Communication via email, website, and planning partners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6250" r="4911"/>
          <a:stretch/>
        </p:blipFill>
        <p:spPr>
          <a:xfrm>
            <a:off x="5861962" y="1600211"/>
            <a:ext cx="3249386" cy="52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18048</TotalTime>
  <Words>540</Words>
  <Application>Microsoft Office PowerPoint</Application>
  <PresentationFormat>On-screen Show (4:3)</PresentationFormat>
  <Paragraphs>96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Symbol</vt:lpstr>
      <vt:lpstr>Wingdings 2</vt:lpstr>
      <vt:lpstr>Plaza</vt:lpstr>
      <vt:lpstr>Worksheet</vt:lpstr>
      <vt:lpstr>Alabama Statewide Transportation Plan  Study Coordinating Committee Meeting July 28, 2016 – 10:30 AM</vt:lpstr>
      <vt:lpstr>Purpose of the SWTP</vt:lpstr>
      <vt:lpstr>Key Components</vt:lpstr>
      <vt:lpstr>Compliance with Federal Policy  </vt:lpstr>
      <vt:lpstr>Update Schedule</vt:lpstr>
      <vt:lpstr>Data Needs</vt:lpstr>
      <vt:lpstr>Travel Demand Model Zone Structure</vt:lpstr>
      <vt:lpstr>Travel Demand Model Network</vt:lpstr>
      <vt:lpstr>Outreach and Coordination Approach</vt:lpstr>
      <vt:lpstr>Peer Review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Landrum</dc:creator>
  <cp:lastModifiedBy>Odom, Tammi M.</cp:lastModifiedBy>
  <cp:revision>557</cp:revision>
  <cp:lastPrinted>2016-07-28T01:56:47Z</cp:lastPrinted>
  <dcterms:created xsi:type="dcterms:W3CDTF">2013-09-03T22:09:31Z</dcterms:created>
  <dcterms:modified xsi:type="dcterms:W3CDTF">2016-08-30T16:10:49Z</dcterms:modified>
</cp:coreProperties>
</file>