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87" r:id="rId3"/>
    <p:sldMasterId id="2147483744" r:id="rId4"/>
    <p:sldMasterId id="2147484017" r:id="rId5"/>
    <p:sldMasterId id="2147484873" r:id="rId6"/>
  </p:sldMasterIdLst>
  <p:notesMasterIdLst>
    <p:notesMasterId r:id="rId30"/>
  </p:notesMasterIdLst>
  <p:handoutMasterIdLst>
    <p:handoutMasterId r:id="rId31"/>
  </p:handoutMasterIdLst>
  <p:sldIdLst>
    <p:sldId id="474" r:id="rId7"/>
    <p:sldId id="495" r:id="rId8"/>
    <p:sldId id="497" r:id="rId9"/>
    <p:sldId id="498" r:id="rId10"/>
    <p:sldId id="499" r:id="rId11"/>
    <p:sldId id="504" r:id="rId12"/>
    <p:sldId id="505" r:id="rId13"/>
    <p:sldId id="510" r:id="rId14"/>
    <p:sldId id="511" r:id="rId15"/>
    <p:sldId id="463" r:id="rId16"/>
    <p:sldId id="471" r:id="rId17"/>
    <p:sldId id="488" r:id="rId18"/>
    <p:sldId id="468" r:id="rId19"/>
    <p:sldId id="472" r:id="rId20"/>
    <p:sldId id="490" r:id="rId21"/>
    <p:sldId id="483" r:id="rId22"/>
    <p:sldId id="487" r:id="rId23"/>
    <p:sldId id="485" r:id="rId24"/>
    <p:sldId id="484" r:id="rId25"/>
    <p:sldId id="486" r:id="rId26"/>
    <p:sldId id="489" r:id="rId27"/>
    <p:sldId id="492" r:id="rId28"/>
    <p:sldId id="491" r:id="rId29"/>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6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0000FF"/>
    <a:srgbClr val="DD09B5"/>
    <a:srgbClr val="80B9F8"/>
    <a:srgbClr val="AAD373"/>
    <a:srgbClr val="7DF79D"/>
    <a:srgbClr val="FEA0FE"/>
    <a:srgbClr val="DAA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5" autoAdjust="0"/>
    <p:restoredTop sz="87574" autoAdjust="0"/>
  </p:normalViewPr>
  <p:slideViewPr>
    <p:cSldViewPr>
      <p:cViewPr varScale="1">
        <p:scale>
          <a:sx n="95" d="100"/>
          <a:sy n="95" d="100"/>
        </p:scale>
        <p:origin x="2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88" y="17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A098C-B0F2-43D2-9AD5-6934C2EF1E30}" type="doc">
      <dgm:prSet loTypeId="urn:microsoft.com/office/officeart/2005/8/layout/chevron2" loCatId="process" qsTypeId="urn:microsoft.com/office/officeart/2005/8/quickstyle/simple1#4" qsCatId="simple" csTypeId="urn:microsoft.com/office/officeart/2005/8/colors/accent2_4" csCatId="accent2" phldr="1"/>
      <dgm:spPr/>
      <dgm:t>
        <a:bodyPr/>
        <a:lstStyle/>
        <a:p>
          <a:endParaRPr lang="en-US"/>
        </a:p>
      </dgm:t>
    </dgm:pt>
    <dgm:pt modelId="{BFDEC12A-3922-4FA1-B1EB-6DE586819248}">
      <dgm:prSet/>
      <dgm:spPr/>
      <dgm:t>
        <a:bodyPr/>
        <a:lstStyle/>
        <a:p>
          <a:pPr rtl="0"/>
          <a:r>
            <a:rPr lang="en-US" b="1" dirty="0" smtClean="0"/>
            <a:t>Safe, efficient, and timely integration of UAS into the airspace</a:t>
          </a:r>
          <a:endParaRPr lang="en-US" dirty="0"/>
        </a:p>
      </dgm:t>
    </dgm:pt>
    <dgm:pt modelId="{BA46F3E7-E075-49E5-8F66-3246AD8CE16A}" type="parTrans" cxnId="{69AE9A1D-2620-4373-AB3C-A8E337941C58}">
      <dgm:prSet/>
      <dgm:spPr/>
      <dgm:t>
        <a:bodyPr/>
        <a:lstStyle/>
        <a:p>
          <a:endParaRPr lang="en-US"/>
        </a:p>
      </dgm:t>
    </dgm:pt>
    <dgm:pt modelId="{445D9EB9-B24E-4D48-8D75-9BDE910D29DD}" type="sibTrans" cxnId="{69AE9A1D-2620-4373-AB3C-A8E337941C58}">
      <dgm:prSet/>
      <dgm:spPr/>
      <dgm:t>
        <a:bodyPr/>
        <a:lstStyle/>
        <a:p>
          <a:endParaRPr lang="en-US"/>
        </a:p>
      </dgm:t>
    </dgm:pt>
    <dgm:pt modelId="{5DFB0619-4768-4CAB-9756-F5C043357CFE}">
      <dgm:prSet/>
      <dgm:spPr/>
      <dgm:t>
        <a:bodyPr/>
        <a:lstStyle/>
        <a:p>
          <a:pPr rtl="0"/>
          <a:r>
            <a:rPr lang="en-US" b="1" dirty="0" smtClean="0"/>
            <a:t>Safe</a:t>
          </a:r>
          <a:endParaRPr lang="en-US" dirty="0"/>
        </a:p>
      </dgm:t>
    </dgm:pt>
    <dgm:pt modelId="{5694BFB7-6418-4D03-AC27-EAD1025D2E56}" type="parTrans" cxnId="{9AD12D35-199A-4F07-BA87-C6F1C7359663}">
      <dgm:prSet/>
      <dgm:spPr/>
      <dgm:t>
        <a:bodyPr/>
        <a:lstStyle/>
        <a:p>
          <a:endParaRPr lang="en-US"/>
        </a:p>
      </dgm:t>
    </dgm:pt>
    <dgm:pt modelId="{4AD4C57C-C592-4DB9-B96F-0710D16A3204}" type="sibTrans" cxnId="{9AD12D35-199A-4F07-BA87-C6F1C7359663}">
      <dgm:prSet/>
      <dgm:spPr/>
      <dgm:t>
        <a:bodyPr/>
        <a:lstStyle/>
        <a:p>
          <a:endParaRPr lang="en-US"/>
        </a:p>
      </dgm:t>
    </dgm:pt>
    <dgm:pt modelId="{4F768B70-7FA0-4E6F-8008-9BB5539AD580}">
      <dgm:prSet/>
      <dgm:spPr/>
      <dgm:t>
        <a:bodyPr/>
        <a:lstStyle/>
        <a:p>
          <a:pPr rtl="0"/>
          <a:r>
            <a:rPr lang="en-US" dirty="0" smtClean="0"/>
            <a:t>Because safety is the FAA’s primary  mission</a:t>
          </a:r>
          <a:endParaRPr lang="en-US" dirty="0"/>
        </a:p>
      </dgm:t>
    </dgm:pt>
    <dgm:pt modelId="{4333B8E4-C36E-4E9A-984A-3C6BE6D2F103}" type="parTrans" cxnId="{16020482-1043-4A8D-A2C5-F02A8976F7A2}">
      <dgm:prSet/>
      <dgm:spPr/>
      <dgm:t>
        <a:bodyPr/>
        <a:lstStyle/>
        <a:p>
          <a:endParaRPr lang="en-US"/>
        </a:p>
      </dgm:t>
    </dgm:pt>
    <dgm:pt modelId="{85C7CBC3-CD0F-41DA-9686-E495C6278D49}" type="sibTrans" cxnId="{16020482-1043-4A8D-A2C5-F02A8976F7A2}">
      <dgm:prSet/>
      <dgm:spPr/>
      <dgm:t>
        <a:bodyPr/>
        <a:lstStyle/>
        <a:p>
          <a:endParaRPr lang="en-US"/>
        </a:p>
      </dgm:t>
    </dgm:pt>
    <dgm:pt modelId="{812F2E38-C1E7-47E6-A98D-9B841E4E0B3C}">
      <dgm:prSet/>
      <dgm:spPr/>
      <dgm:t>
        <a:bodyPr/>
        <a:lstStyle/>
        <a:p>
          <a:pPr rtl="0"/>
          <a:r>
            <a:rPr lang="en-US" b="1" dirty="0" smtClean="0"/>
            <a:t>Efficient</a:t>
          </a:r>
          <a:endParaRPr lang="en-US" dirty="0"/>
        </a:p>
      </dgm:t>
    </dgm:pt>
    <dgm:pt modelId="{33603A6E-2A96-4009-8CCB-198C22DD90A1}" type="parTrans" cxnId="{45933CD1-5E57-48FD-9818-D1222A336077}">
      <dgm:prSet/>
      <dgm:spPr/>
      <dgm:t>
        <a:bodyPr/>
        <a:lstStyle/>
        <a:p>
          <a:endParaRPr lang="en-US"/>
        </a:p>
      </dgm:t>
    </dgm:pt>
    <dgm:pt modelId="{B07FF4E0-41E6-4D20-9571-E66E5AD2C3FD}" type="sibTrans" cxnId="{45933CD1-5E57-48FD-9818-D1222A336077}">
      <dgm:prSet/>
      <dgm:spPr/>
      <dgm:t>
        <a:bodyPr/>
        <a:lstStyle/>
        <a:p>
          <a:endParaRPr lang="en-US"/>
        </a:p>
      </dgm:t>
    </dgm:pt>
    <dgm:pt modelId="{7A20B294-78C4-4974-9F8F-22058F1E5CA2}">
      <dgm:prSet/>
      <dgm:spPr/>
      <dgm:t>
        <a:bodyPr/>
        <a:lstStyle/>
        <a:p>
          <a:pPr rtl="0"/>
          <a:r>
            <a:rPr lang="en-US" dirty="0" smtClean="0"/>
            <a:t>FAA is committed to reduce delays and increase system reliability</a:t>
          </a:r>
          <a:endParaRPr lang="en-US" dirty="0"/>
        </a:p>
      </dgm:t>
    </dgm:pt>
    <dgm:pt modelId="{13A39FD9-03FC-43E1-A8AF-CB9688A83F17}" type="parTrans" cxnId="{FA857C6C-FEC6-4862-B170-93590554C26E}">
      <dgm:prSet/>
      <dgm:spPr/>
      <dgm:t>
        <a:bodyPr/>
        <a:lstStyle/>
        <a:p>
          <a:endParaRPr lang="en-US"/>
        </a:p>
      </dgm:t>
    </dgm:pt>
    <dgm:pt modelId="{D4BE1D64-48AE-4648-BADB-F1766C67FD0B}" type="sibTrans" cxnId="{FA857C6C-FEC6-4862-B170-93590554C26E}">
      <dgm:prSet/>
      <dgm:spPr/>
      <dgm:t>
        <a:bodyPr/>
        <a:lstStyle/>
        <a:p>
          <a:endParaRPr lang="en-US"/>
        </a:p>
      </dgm:t>
    </dgm:pt>
    <dgm:pt modelId="{CAE5DE66-E989-46C3-9244-7BB15A007083}">
      <dgm:prSet/>
      <dgm:spPr/>
      <dgm:t>
        <a:bodyPr/>
        <a:lstStyle/>
        <a:p>
          <a:pPr rtl="0"/>
          <a:r>
            <a:rPr lang="en-US" b="1" dirty="0" smtClean="0"/>
            <a:t>Timely</a:t>
          </a:r>
          <a:endParaRPr lang="en-US" dirty="0"/>
        </a:p>
      </dgm:t>
    </dgm:pt>
    <dgm:pt modelId="{21C2891C-F933-476D-A75A-7695DD445E6F}" type="parTrans" cxnId="{6867607D-B93F-4E87-BF89-F8B3B9D1378E}">
      <dgm:prSet/>
      <dgm:spPr/>
      <dgm:t>
        <a:bodyPr/>
        <a:lstStyle/>
        <a:p>
          <a:endParaRPr lang="en-US"/>
        </a:p>
      </dgm:t>
    </dgm:pt>
    <dgm:pt modelId="{3D13D9B3-B828-4585-B5A0-659EF380F800}" type="sibTrans" cxnId="{6867607D-B93F-4E87-BF89-F8B3B9D1378E}">
      <dgm:prSet/>
      <dgm:spPr/>
      <dgm:t>
        <a:bodyPr/>
        <a:lstStyle/>
        <a:p>
          <a:endParaRPr lang="en-US"/>
        </a:p>
      </dgm:t>
    </dgm:pt>
    <dgm:pt modelId="{E3273AA2-9E8A-436D-B6EF-28D638D0504F}">
      <dgm:prSet/>
      <dgm:spPr/>
      <dgm:t>
        <a:bodyPr/>
        <a:lstStyle/>
        <a:p>
          <a:pPr rtl="0"/>
          <a:r>
            <a:rPr lang="en-US" dirty="0" smtClean="0"/>
            <a:t>FAA is dedicated to supporting this exciting new technology</a:t>
          </a:r>
          <a:endParaRPr lang="en-US" dirty="0"/>
        </a:p>
      </dgm:t>
    </dgm:pt>
    <dgm:pt modelId="{AB004B86-BE62-4AAF-B10F-3BC49B6033C3}" type="parTrans" cxnId="{8F589E6A-86D3-4362-BDAD-1EE8660465C0}">
      <dgm:prSet/>
      <dgm:spPr/>
      <dgm:t>
        <a:bodyPr/>
        <a:lstStyle/>
        <a:p>
          <a:endParaRPr lang="en-US"/>
        </a:p>
      </dgm:t>
    </dgm:pt>
    <dgm:pt modelId="{EB7BD67B-F220-4644-ABFE-056943EB6179}" type="sibTrans" cxnId="{8F589E6A-86D3-4362-BDAD-1EE8660465C0}">
      <dgm:prSet/>
      <dgm:spPr/>
      <dgm:t>
        <a:bodyPr/>
        <a:lstStyle/>
        <a:p>
          <a:endParaRPr lang="en-US"/>
        </a:p>
      </dgm:t>
    </dgm:pt>
    <dgm:pt modelId="{983F38BC-0469-4289-BDFC-2548DEE2CA17}" type="pres">
      <dgm:prSet presAssocID="{A04A098C-B0F2-43D2-9AD5-6934C2EF1E30}" presName="linearFlow" presStyleCnt="0">
        <dgm:presLayoutVars>
          <dgm:dir/>
          <dgm:animLvl val="lvl"/>
          <dgm:resizeHandles val="exact"/>
        </dgm:presLayoutVars>
      </dgm:prSet>
      <dgm:spPr/>
      <dgm:t>
        <a:bodyPr/>
        <a:lstStyle/>
        <a:p>
          <a:endParaRPr lang="en-US"/>
        </a:p>
      </dgm:t>
    </dgm:pt>
    <dgm:pt modelId="{DBD3C756-8353-49FB-85D5-620A70AC0641}" type="pres">
      <dgm:prSet presAssocID="{BFDEC12A-3922-4FA1-B1EB-6DE586819248}" presName="composite" presStyleCnt="0"/>
      <dgm:spPr/>
    </dgm:pt>
    <dgm:pt modelId="{E409B5F8-E7E3-457E-AACC-4661BFF23E8F}" type="pres">
      <dgm:prSet presAssocID="{BFDEC12A-3922-4FA1-B1EB-6DE586819248}" presName="parentText" presStyleLbl="alignNode1" presStyleIdx="0" presStyleCnt="1" custLinFactNeighborY="350">
        <dgm:presLayoutVars>
          <dgm:chMax val="1"/>
          <dgm:bulletEnabled val="1"/>
        </dgm:presLayoutVars>
      </dgm:prSet>
      <dgm:spPr/>
      <dgm:t>
        <a:bodyPr/>
        <a:lstStyle/>
        <a:p>
          <a:endParaRPr lang="en-US"/>
        </a:p>
      </dgm:t>
    </dgm:pt>
    <dgm:pt modelId="{BC2DF398-DC1B-4A91-894E-55148B2A9D0F}" type="pres">
      <dgm:prSet presAssocID="{BFDEC12A-3922-4FA1-B1EB-6DE586819248}" presName="descendantText" presStyleLbl="alignAcc1" presStyleIdx="0" presStyleCnt="1">
        <dgm:presLayoutVars>
          <dgm:bulletEnabled val="1"/>
        </dgm:presLayoutVars>
      </dgm:prSet>
      <dgm:spPr/>
      <dgm:t>
        <a:bodyPr/>
        <a:lstStyle/>
        <a:p>
          <a:endParaRPr lang="en-US"/>
        </a:p>
      </dgm:t>
    </dgm:pt>
  </dgm:ptLst>
  <dgm:cxnLst>
    <dgm:cxn modelId="{C33A42B0-5C11-400A-AD26-F0695FF77117}" type="presOf" srcId="{CAE5DE66-E989-46C3-9244-7BB15A007083}" destId="{BC2DF398-DC1B-4A91-894E-55148B2A9D0F}" srcOrd="0" destOrd="4" presId="urn:microsoft.com/office/officeart/2005/8/layout/chevron2"/>
    <dgm:cxn modelId="{69AE9A1D-2620-4373-AB3C-A8E337941C58}" srcId="{A04A098C-B0F2-43D2-9AD5-6934C2EF1E30}" destId="{BFDEC12A-3922-4FA1-B1EB-6DE586819248}" srcOrd="0" destOrd="0" parTransId="{BA46F3E7-E075-49E5-8F66-3246AD8CE16A}" sibTransId="{445D9EB9-B24E-4D48-8D75-9BDE910D29DD}"/>
    <dgm:cxn modelId="{572B7829-CFCC-4239-B2EC-AB1379A81DCD}" type="presOf" srcId="{7A20B294-78C4-4974-9F8F-22058F1E5CA2}" destId="{BC2DF398-DC1B-4A91-894E-55148B2A9D0F}" srcOrd="0" destOrd="3" presId="urn:microsoft.com/office/officeart/2005/8/layout/chevron2"/>
    <dgm:cxn modelId="{D07C82C9-39A3-4F50-BDDD-13626A55B12E}" type="presOf" srcId="{A04A098C-B0F2-43D2-9AD5-6934C2EF1E30}" destId="{983F38BC-0469-4289-BDFC-2548DEE2CA17}" srcOrd="0" destOrd="0" presId="urn:microsoft.com/office/officeart/2005/8/layout/chevron2"/>
    <dgm:cxn modelId="{59218A68-9203-43E3-8F1C-2C74756A3B32}" type="presOf" srcId="{4F768B70-7FA0-4E6F-8008-9BB5539AD580}" destId="{BC2DF398-DC1B-4A91-894E-55148B2A9D0F}" srcOrd="0" destOrd="1" presId="urn:microsoft.com/office/officeart/2005/8/layout/chevron2"/>
    <dgm:cxn modelId="{FA857C6C-FEC6-4862-B170-93590554C26E}" srcId="{812F2E38-C1E7-47E6-A98D-9B841E4E0B3C}" destId="{7A20B294-78C4-4974-9F8F-22058F1E5CA2}" srcOrd="0" destOrd="0" parTransId="{13A39FD9-03FC-43E1-A8AF-CB9688A83F17}" sibTransId="{D4BE1D64-48AE-4648-BADB-F1766C67FD0B}"/>
    <dgm:cxn modelId="{6867607D-B93F-4E87-BF89-F8B3B9D1378E}" srcId="{BFDEC12A-3922-4FA1-B1EB-6DE586819248}" destId="{CAE5DE66-E989-46C3-9244-7BB15A007083}" srcOrd="2" destOrd="0" parTransId="{21C2891C-F933-476D-A75A-7695DD445E6F}" sibTransId="{3D13D9B3-B828-4585-B5A0-659EF380F800}"/>
    <dgm:cxn modelId="{B4057633-21ED-4E91-8F9E-D712E7B149A0}" type="presOf" srcId="{BFDEC12A-3922-4FA1-B1EB-6DE586819248}" destId="{E409B5F8-E7E3-457E-AACC-4661BFF23E8F}" srcOrd="0" destOrd="0" presId="urn:microsoft.com/office/officeart/2005/8/layout/chevron2"/>
    <dgm:cxn modelId="{8F589E6A-86D3-4362-BDAD-1EE8660465C0}" srcId="{CAE5DE66-E989-46C3-9244-7BB15A007083}" destId="{E3273AA2-9E8A-436D-B6EF-28D638D0504F}" srcOrd="0" destOrd="0" parTransId="{AB004B86-BE62-4AAF-B10F-3BC49B6033C3}" sibTransId="{EB7BD67B-F220-4644-ABFE-056943EB6179}"/>
    <dgm:cxn modelId="{12711D81-3617-49E5-811B-534830122FD4}" type="presOf" srcId="{5DFB0619-4768-4CAB-9756-F5C043357CFE}" destId="{BC2DF398-DC1B-4A91-894E-55148B2A9D0F}" srcOrd="0" destOrd="0" presId="urn:microsoft.com/office/officeart/2005/8/layout/chevron2"/>
    <dgm:cxn modelId="{DE69D5E4-3BF2-43C8-B094-C58AE4571D01}" type="presOf" srcId="{E3273AA2-9E8A-436D-B6EF-28D638D0504F}" destId="{BC2DF398-DC1B-4A91-894E-55148B2A9D0F}" srcOrd="0" destOrd="5" presId="urn:microsoft.com/office/officeart/2005/8/layout/chevron2"/>
    <dgm:cxn modelId="{597756E8-6EBF-4EF8-9DB9-4E1E08A9896D}" type="presOf" srcId="{812F2E38-C1E7-47E6-A98D-9B841E4E0B3C}" destId="{BC2DF398-DC1B-4A91-894E-55148B2A9D0F}" srcOrd="0" destOrd="2" presId="urn:microsoft.com/office/officeart/2005/8/layout/chevron2"/>
    <dgm:cxn modelId="{45933CD1-5E57-48FD-9818-D1222A336077}" srcId="{BFDEC12A-3922-4FA1-B1EB-6DE586819248}" destId="{812F2E38-C1E7-47E6-A98D-9B841E4E0B3C}" srcOrd="1" destOrd="0" parTransId="{33603A6E-2A96-4009-8CCB-198C22DD90A1}" sibTransId="{B07FF4E0-41E6-4D20-9571-E66E5AD2C3FD}"/>
    <dgm:cxn modelId="{9AD12D35-199A-4F07-BA87-C6F1C7359663}" srcId="{BFDEC12A-3922-4FA1-B1EB-6DE586819248}" destId="{5DFB0619-4768-4CAB-9756-F5C043357CFE}" srcOrd="0" destOrd="0" parTransId="{5694BFB7-6418-4D03-AC27-EAD1025D2E56}" sibTransId="{4AD4C57C-C592-4DB9-B96F-0710D16A3204}"/>
    <dgm:cxn modelId="{16020482-1043-4A8D-A2C5-F02A8976F7A2}" srcId="{5DFB0619-4768-4CAB-9756-F5C043357CFE}" destId="{4F768B70-7FA0-4E6F-8008-9BB5539AD580}" srcOrd="0" destOrd="0" parTransId="{4333B8E4-C36E-4E9A-984A-3C6BE6D2F103}" sibTransId="{85C7CBC3-CD0F-41DA-9686-E495C6278D49}"/>
    <dgm:cxn modelId="{921D2317-86BB-4D32-9D23-830F0F7D2431}" type="presParOf" srcId="{983F38BC-0469-4289-BDFC-2548DEE2CA17}" destId="{DBD3C756-8353-49FB-85D5-620A70AC0641}" srcOrd="0" destOrd="0" presId="urn:microsoft.com/office/officeart/2005/8/layout/chevron2"/>
    <dgm:cxn modelId="{31AFAB9B-D94F-4800-905F-BB873D8BCB0E}" type="presParOf" srcId="{DBD3C756-8353-49FB-85D5-620A70AC0641}" destId="{E409B5F8-E7E3-457E-AACC-4661BFF23E8F}" srcOrd="0" destOrd="0" presId="urn:microsoft.com/office/officeart/2005/8/layout/chevron2"/>
    <dgm:cxn modelId="{E72D5CBF-7B9F-45D2-ADBB-B9C73D7BF792}" type="presParOf" srcId="{DBD3C756-8353-49FB-85D5-620A70AC0641}" destId="{BC2DF398-DC1B-4A91-894E-55148B2A9D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81992-B574-4EC9-B1F0-6129C28E4C47}" type="doc">
      <dgm:prSet loTypeId="urn:microsoft.com/office/officeart/2005/8/layout/hProcess9" loCatId="process" qsTypeId="urn:microsoft.com/office/officeart/2005/8/quickstyle/simple1#5" qsCatId="simple" csTypeId="urn:microsoft.com/office/officeart/2005/8/colors/accent2_3" csCatId="accent2"/>
      <dgm:spPr/>
      <dgm:t>
        <a:bodyPr/>
        <a:lstStyle/>
        <a:p>
          <a:endParaRPr lang="en-US"/>
        </a:p>
      </dgm:t>
    </dgm:pt>
    <dgm:pt modelId="{A22E0156-579B-46BE-9F8E-9933CD5E7D47}">
      <dgm:prSet/>
      <dgm:spPr/>
      <dgm:t>
        <a:bodyPr/>
        <a:lstStyle/>
        <a:p>
          <a:pPr rtl="0"/>
          <a:r>
            <a:rPr lang="en-US" b="1" dirty="0" smtClean="0"/>
            <a:t>Today </a:t>
          </a:r>
          <a:endParaRPr lang="en-US" dirty="0"/>
        </a:p>
      </dgm:t>
    </dgm:pt>
    <dgm:pt modelId="{23BDDE03-987D-440A-8C4B-DF390F97349B}" type="parTrans" cxnId="{2AC2C35C-690D-47D7-88BF-0660D0277C35}">
      <dgm:prSet/>
      <dgm:spPr/>
      <dgm:t>
        <a:bodyPr/>
        <a:lstStyle/>
        <a:p>
          <a:endParaRPr lang="en-US"/>
        </a:p>
      </dgm:t>
    </dgm:pt>
    <dgm:pt modelId="{63F9E066-58AC-40F3-B782-93318D511BC0}" type="sibTrans" cxnId="{2AC2C35C-690D-47D7-88BF-0660D0277C35}">
      <dgm:prSet/>
      <dgm:spPr/>
      <dgm:t>
        <a:bodyPr/>
        <a:lstStyle/>
        <a:p>
          <a:endParaRPr lang="en-US"/>
        </a:p>
      </dgm:t>
    </dgm:pt>
    <dgm:pt modelId="{ED557CAE-69DB-4AEF-95A0-9751CC16AC00}">
      <dgm:prSet/>
      <dgm:spPr/>
      <dgm:t>
        <a:bodyPr/>
        <a:lstStyle/>
        <a:p>
          <a:pPr rtl="0"/>
          <a:r>
            <a:rPr lang="en-US" dirty="0" smtClean="0"/>
            <a:t>Accommodation </a:t>
          </a:r>
          <a:endParaRPr lang="en-US" dirty="0"/>
        </a:p>
      </dgm:t>
    </dgm:pt>
    <dgm:pt modelId="{2AEAB882-6ABE-4BA0-BAE4-E7C86604668E}" type="parTrans" cxnId="{52DC0726-D4BB-45D1-843C-134FE1CA5CBD}">
      <dgm:prSet/>
      <dgm:spPr/>
      <dgm:t>
        <a:bodyPr/>
        <a:lstStyle/>
        <a:p>
          <a:endParaRPr lang="en-US"/>
        </a:p>
      </dgm:t>
    </dgm:pt>
    <dgm:pt modelId="{6DC3DFCF-603D-4F46-9DF7-4588800B4CD0}" type="sibTrans" cxnId="{52DC0726-D4BB-45D1-843C-134FE1CA5CBD}">
      <dgm:prSet/>
      <dgm:spPr/>
      <dgm:t>
        <a:bodyPr/>
        <a:lstStyle/>
        <a:p>
          <a:endParaRPr lang="en-US"/>
        </a:p>
      </dgm:t>
    </dgm:pt>
    <dgm:pt modelId="{3686931E-F24D-4169-8EC7-E007C8857D56}">
      <dgm:prSet/>
      <dgm:spPr/>
      <dgm:t>
        <a:bodyPr/>
        <a:lstStyle/>
        <a:p>
          <a:pPr rtl="0"/>
          <a:r>
            <a:rPr lang="en-US" b="1" dirty="0" smtClean="0"/>
            <a:t>Mid-term  </a:t>
          </a:r>
          <a:endParaRPr lang="en-US" dirty="0"/>
        </a:p>
      </dgm:t>
    </dgm:pt>
    <dgm:pt modelId="{64D31F61-DF38-4F5D-9F5A-4ECE987C9861}" type="parTrans" cxnId="{32F7E28B-12C3-45E4-AE34-F0803928B2F6}">
      <dgm:prSet/>
      <dgm:spPr/>
      <dgm:t>
        <a:bodyPr/>
        <a:lstStyle/>
        <a:p>
          <a:endParaRPr lang="en-US"/>
        </a:p>
      </dgm:t>
    </dgm:pt>
    <dgm:pt modelId="{05F47FEC-D365-4CF5-9671-5E7DC163672F}" type="sibTrans" cxnId="{32F7E28B-12C3-45E4-AE34-F0803928B2F6}">
      <dgm:prSet/>
      <dgm:spPr/>
      <dgm:t>
        <a:bodyPr/>
        <a:lstStyle/>
        <a:p>
          <a:endParaRPr lang="en-US"/>
        </a:p>
      </dgm:t>
    </dgm:pt>
    <dgm:pt modelId="{1E7060CD-4B10-4733-BCB3-3E0BDBE67093}">
      <dgm:prSet/>
      <dgm:spPr/>
      <dgm:t>
        <a:bodyPr/>
        <a:lstStyle/>
        <a:p>
          <a:pPr rtl="0"/>
          <a:r>
            <a:rPr lang="en-US" dirty="0" smtClean="0"/>
            <a:t>Transition to NAS Integration</a:t>
          </a:r>
          <a:endParaRPr lang="en-US" dirty="0"/>
        </a:p>
      </dgm:t>
    </dgm:pt>
    <dgm:pt modelId="{1BF9219F-BCA8-404B-BCD3-9B7FFA5A5976}" type="parTrans" cxnId="{6CA770DA-6159-463E-9B0F-B82DF0F586DA}">
      <dgm:prSet/>
      <dgm:spPr/>
      <dgm:t>
        <a:bodyPr/>
        <a:lstStyle/>
        <a:p>
          <a:endParaRPr lang="en-US"/>
        </a:p>
      </dgm:t>
    </dgm:pt>
    <dgm:pt modelId="{E53BA7E0-0BEE-444A-B232-A06E18F78B65}" type="sibTrans" cxnId="{6CA770DA-6159-463E-9B0F-B82DF0F586DA}">
      <dgm:prSet/>
      <dgm:spPr/>
      <dgm:t>
        <a:bodyPr/>
        <a:lstStyle/>
        <a:p>
          <a:endParaRPr lang="en-US"/>
        </a:p>
      </dgm:t>
    </dgm:pt>
    <dgm:pt modelId="{911065F0-567A-4538-A55B-B87A9BA05A95}">
      <dgm:prSet/>
      <dgm:spPr/>
      <dgm:t>
        <a:bodyPr/>
        <a:lstStyle/>
        <a:p>
          <a:pPr rtl="0"/>
          <a:r>
            <a:rPr lang="en-US" b="1" dirty="0" smtClean="0"/>
            <a:t>Long-term </a:t>
          </a:r>
          <a:endParaRPr lang="en-US" dirty="0"/>
        </a:p>
      </dgm:t>
    </dgm:pt>
    <dgm:pt modelId="{A274ECF5-35A4-4385-8C8A-023309A161B2}" type="parTrans" cxnId="{DDF2C68D-6838-4967-903E-17EB537E3365}">
      <dgm:prSet/>
      <dgm:spPr/>
      <dgm:t>
        <a:bodyPr/>
        <a:lstStyle/>
        <a:p>
          <a:endParaRPr lang="en-US"/>
        </a:p>
      </dgm:t>
    </dgm:pt>
    <dgm:pt modelId="{ACD2D48D-8629-4E5B-A2B8-E1D37D91BB07}" type="sibTrans" cxnId="{DDF2C68D-6838-4967-903E-17EB537E3365}">
      <dgm:prSet/>
      <dgm:spPr/>
      <dgm:t>
        <a:bodyPr/>
        <a:lstStyle/>
        <a:p>
          <a:endParaRPr lang="en-US"/>
        </a:p>
      </dgm:t>
    </dgm:pt>
    <dgm:pt modelId="{E2B12C4E-8E30-4A83-8643-0C2CFA94A578}">
      <dgm:prSet/>
      <dgm:spPr/>
      <dgm:t>
        <a:bodyPr/>
        <a:lstStyle/>
        <a:p>
          <a:pPr rtl="0"/>
          <a:r>
            <a:rPr lang="en-US" dirty="0" smtClean="0"/>
            <a:t>Integration into the NextGen NAS</a:t>
          </a:r>
          <a:endParaRPr lang="en-US" dirty="0"/>
        </a:p>
      </dgm:t>
    </dgm:pt>
    <dgm:pt modelId="{8D20850F-5278-4C46-84FA-E0A4E4ACB3DF}" type="parTrans" cxnId="{9D54C05E-2662-4495-B65D-3B5051D17A67}">
      <dgm:prSet/>
      <dgm:spPr/>
      <dgm:t>
        <a:bodyPr/>
        <a:lstStyle/>
        <a:p>
          <a:endParaRPr lang="en-US"/>
        </a:p>
      </dgm:t>
    </dgm:pt>
    <dgm:pt modelId="{6C191A47-D91C-462A-B84E-86BEB1BCEC6B}" type="sibTrans" cxnId="{9D54C05E-2662-4495-B65D-3B5051D17A67}">
      <dgm:prSet/>
      <dgm:spPr/>
      <dgm:t>
        <a:bodyPr/>
        <a:lstStyle/>
        <a:p>
          <a:endParaRPr lang="en-US"/>
        </a:p>
      </dgm:t>
    </dgm:pt>
    <dgm:pt modelId="{9E17BFAF-FA22-4B3C-985C-6204DA1F105F}" type="pres">
      <dgm:prSet presAssocID="{96981992-B574-4EC9-B1F0-6129C28E4C47}" presName="CompostProcess" presStyleCnt="0">
        <dgm:presLayoutVars>
          <dgm:dir/>
          <dgm:resizeHandles val="exact"/>
        </dgm:presLayoutVars>
      </dgm:prSet>
      <dgm:spPr/>
      <dgm:t>
        <a:bodyPr/>
        <a:lstStyle/>
        <a:p>
          <a:endParaRPr lang="en-US"/>
        </a:p>
      </dgm:t>
    </dgm:pt>
    <dgm:pt modelId="{85C36652-B1F8-4A11-B164-36F5642D8C62}" type="pres">
      <dgm:prSet presAssocID="{96981992-B574-4EC9-B1F0-6129C28E4C47}" presName="arrow" presStyleLbl="bgShp" presStyleIdx="0" presStyleCnt="1" custLinFactNeighborY="6634"/>
      <dgm:spPr/>
    </dgm:pt>
    <dgm:pt modelId="{065AC930-4EA7-4F72-B92F-9B922140F5DC}" type="pres">
      <dgm:prSet presAssocID="{96981992-B574-4EC9-B1F0-6129C28E4C47}" presName="linearProcess" presStyleCnt="0"/>
      <dgm:spPr/>
    </dgm:pt>
    <dgm:pt modelId="{35B4D238-22B3-495D-9058-0BFEA383EC54}" type="pres">
      <dgm:prSet presAssocID="{A22E0156-579B-46BE-9F8E-9933CD5E7D47}" presName="textNode" presStyleLbl="node1" presStyleIdx="0" presStyleCnt="3">
        <dgm:presLayoutVars>
          <dgm:bulletEnabled val="1"/>
        </dgm:presLayoutVars>
      </dgm:prSet>
      <dgm:spPr/>
      <dgm:t>
        <a:bodyPr/>
        <a:lstStyle/>
        <a:p>
          <a:endParaRPr lang="en-US"/>
        </a:p>
      </dgm:t>
    </dgm:pt>
    <dgm:pt modelId="{9165EE2A-812B-48BD-994A-2B7274DC55CF}" type="pres">
      <dgm:prSet presAssocID="{63F9E066-58AC-40F3-B782-93318D511BC0}" presName="sibTrans" presStyleCnt="0"/>
      <dgm:spPr/>
    </dgm:pt>
    <dgm:pt modelId="{A884F930-F52F-4773-98F2-2AEAB1D869D0}" type="pres">
      <dgm:prSet presAssocID="{3686931E-F24D-4169-8EC7-E007C8857D56}" presName="textNode" presStyleLbl="node1" presStyleIdx="1" presStyleCnt="3">
        <dgm:presLayoutVars>
          <dgm:bulletEnabled val="1"/>
        </dgm:presLayoutVars>
      </dgm:prSet>
      <dgm:spPr/>
      <dgm:t>
        <a:bodyPr/>
        <a:lstStyle/>
        <a:p>
          <a:endParaRPr lang="en-US"/>
        </a:p>
      </dgm:t>
    </dgm:pt>
    <dgm:pt modelId="{CBC00E8E-E021-4C2D-894E-37FD7C9F5F68}" type="pres">
      <dgm:prSet presAssocID="{05F47FEC-D365-4CF5-9671-5E7DC163672F}" presName="sibTrans" presStyleCnt="0"/>
      <dgm:spPr/>
    </dgm:pt>
    <dgm:pt modelId="{24AEC8B6-F984-4594-96CB-DB398F0B998F}" type="pres">
      <dgm:prSet presAssocID="{911065F0-567A-4538-A55B-B87A9BA05A95}" presName="textNode" presStyleLbl="node1" presStyleIdx="2" presStyleCnt="3">
        <dgm:presLayoutVars>
          <dgm:bulletEnabled val="1"/>
        </dgm:presLayoutVars>
      </dgm:prSet>
      <dgm:spPr/>
      <dgm:t>
        <a:bodyPr/>
        <a:lstStyle/>
        <a:p>
          <a:endParaRPr lang="en-US"/>
        </a:p>
      </dgm:t>
    </dgm:pt>
  </dgm:ptLst>
  <dgm:cxnLst>
    <dgm:cxn modelId="{EC271AEF-4234-411D-9300-B9C252BE11ED}" type="presOf" srcId="{ED557CAE-69DB-4AEF-95A0-9751CC16AC00}" destId="{35B4D238-22B3-495D-9058-0BFEA383EC54}" srcOrd="0" destOrd="1" presId="urn:microsoft.com/office/officeart/2005/8/layout/hProcess9"/>
    <dgm:cxn modelId="{55EBDFF4-87B3-4003-83FD-7774C0ADCD6E}" type="presOf" srcId="{3686931E-F24D-4169-8EC7-E007C8857D56}" destId="{A884F930-F52F-4773-98F2-2AEAB1D869D0}" srcOrd="0" destOrd="0" presId="urn:microsoft.com/office/officeart/2005/8/layout/hProcess9"/>
    <dgm:cxn modelId="{32F7E28B-12C3-45E4-AE34-F0803928B2F6}" srcId="{96981992-B574-4EC9-B1F0-6129C28E4C47}" destId="{3686931E-F24D-4169-8EC7-E007C8857D56}" srcOrd="1" destOrd="0" parTransId="{64D31F61-DF38-4F5D-9F5A-4ECE987C9861}" sibTransId="{05F47FEC-D365-4CF5-9671-5E7DC163672F}"/>
    <dgm:cxn modelId="{52DC0726-D4BB-45D1-843C-134FE1CA5CBD}" srcId="{A22E0156-579B-46BE-9F8E-9933CD5E7D47}" destId="{ED557CAE-69DB-4AEF-95A0-9751CC16AC00}" srcOrd="0" destOrd="0" parTransId="{2AEAB882-6ABE-4BA0-BAE4-E7C86604668E}" sibTransId="{6DC3DFCF-603D-4F46-9DF7-4588800B4CD0}"/>
    <dgm:cxn modelId="{6CA770DA-6159-463E-9B0F-B82DF0F586DA}" srcId="{3686931E-F24D-4169-8EC7-E007C8857D56}" destId="{1E7060CD-4B10-4733-BCB3-3E0BDBE67093}" srcOrd="0" destOrd="0" parTransId="{1BF9219F-BCA8-404B-BCD3-9B7FFA5A5976}" sibTransId="{E53BA7E0-0BEE-444A-B232-A06E18F78B65}"/>
    <dgm:cxn modelId="{7E461B76-90E9-4646-8F5C-FBF24AC24F06}" type="presOf" srcId="{96981992-B574-4EC9-B1F0-6129C28E4C47}" destId="{9E17BFAF-FA22-4B3C-985C-6204DA1F105F}" srcOrd="0" destOrd="0" presId="urn:microsoft.com/office/officeart/2005/8/layout/hProcess9"/>
    <dgm:cxn modelId="{DDF2C68D-6838-4967-903E-17EB537E3365}" srcId="{96981992-B574-4EC9-B1F0-6129C28E4C47}" destId="{911065F0-567A-4538-A55B-B87A9BA05A95}" srcOrd="2" destOrd="0" parTransId="{A274ECF5-35A4-4385-8C8A-023309A161B2}" sibTransId="{ACD2D48D-8629-4E5B-A2B8-E1D37D91BB07}"/>
    <dgm:cxn modelId="{71553BA6-9273-4BFE-A342-52B9F9A9292A}" type="presOf" srcId="{A22E0156-579B-46BE-9F8E-9933CD5E7D47}" destId="{35B4D238-22B3-495D-9058-0BFEA383EC54}" srcOrd="0" destOrd="0" presId="urn:microsoft.com/office/officeart/2005/8/layout/hProcess9"/>
    <dgm:cxn modelId="{2AC2C35C-690D-47D7-88BF-0660D0277C35}" srcId="{96981992-B574-4EC9-B1F0-6129C28E4C47}" destId="{A22E0156-579B-46BE-9F8E-9933CD5E7D47}" srcOrd="0" destOrd="0" parTransId="{23BDDE03-987D-440A-8C4B-DF390F97349B}" sibTransId="{63F9E066-58AC-40F3-B782-93318D511BC0}"/>
    <dgm:cxn modelId="{9D54C05E-2662-4495-B65D-3B5051D17A67}" srcId="{911065F0-567A-4538-A55B-B87A9BA05A95}" destId="{E2B12C4E-8E30-4A83-8643-0C2CFA94A578}" srcOrd="0" destOrd="0" parTransId="{8D20850F-5278-4C46-84FA-E0A4E4ACB3DF}" sibTransId="{6C191A47-D91C-462A-B84E-86BEB1BCEC6B}"/>
    <dgm:cxn modelId="{930043AF-76BA-440E-9374-AFE534241EC7}" type="presOf" srcId="{1E7060CD-4B10-4733-BCB3-3E0BDBE67093}" destId="{A884F930-F52F-4773-98F2-2AEAB1D869D0}" srcOrd="0" destOrd="1" presId="urn:microsoft.com/office/officeart/2005/8/layout/hProcess9"/>
    <dgm:cxn modelId="{D5222F6E-97EC-49AC-9309-061DA539F808}" type="presOf" srcId="{E2B12C4E-8E30-4A83-8643-0C2CFA94A578}" destId="{24AEC8B6-F984-4594-96CB-DB398F0B998F}" srcOrd="0" destOrd="1" presId="urn:microsoft.com/office/officeart/2005/8/layout/hProcess9"/>
    <dgm:cxn modelId="{2DE27956-A36B-4B07-A69D-72189DEA0403}" type="presOf" srcId="{911065F0-567A-4538-A55B-B87A9BA05A95}" destId="{24AEC8B6-F984-4594-96CB-DB398F0B998F}" srcOrd="0" destOrd="0" presId="urn:microsoft.com/office/officeart/2005/8/layout/hProcess9"/>
    <dgm:cxn modelId="{972A9F92-0CA2-449C-AEBE-2449A69338BD}" type="presParOf" srcId="{9E17BFAF-FA22-4B3C-985C-6204DA1F105F}" destId="{85C36652-B1F8-4A11-B164-36F5642D8C62}" srcOrd="0" destOrd="0" presId="urn:microsoft.com/office/officeart/2005/8/layout/hProcess9"/>
    <dgm:cxn modelId="{1B0E092F-A35B-4296-9E29-18E6C5504C46}" type="presParOf" srcId="{9E17BFAF-FA22-4B3C-985C-6204DA1F105F}" destId="{065AC930-4EA7-4F72-B92F-9B922140F5DC}" srcOrd="1" destOrd="0" presId="urn:microsoft.com/office/officeart/2005/8/layout/hProcess9"/>
    <dgm:cxn modelId="{D1382DB8-B5B5-4655-874F-1ECC8947E796}" type="presParOf" srcId="{065AC930-4EA7-4F72-B92F-9B922140F5DC}" destId="{35B4D238-22B3-495D-9058-0BFEA383EC54}" srcOrd="0" destOrd="0" presId="urn:microsoft.com/office/officeart/2005/8/layout/hProcess9"/>
    <dgm:cxn modelId="{6D1B4493-412F-493C-BBC0-615FE57F5FE7}" type="presParOf" srcId="{065AC930-4EA7-4F72-B92F-9B922140F5DC}" destId="{9165EE2A-812B-48BD-994A-2B7274DC55CF}" srcOrd="1" destOrd="0" presId="urn:microsoft.com/office/officeart/2005/8/layout/hProcess9"/>
    <dgm:cxn modelId="{16469098-D256-41AB-A601-1557850A6702}" type="presParOf" srcId="{065AC930-4EA7-4F72-B92F-9B922140F5DC}" destId="{A884F930-F52F-4773-98F2-2AEAB1D869D0}" srcOrd="2" destOrd="0" presId="urn:microsoft.com/office/officeart/2005/8/layout/hProcess9"/>
    <dgm:cxn modelId="{97830BF9-7B85-441E-A1FA-56C0E5C1D4BE}" type="presParOf" srcId="{065AC930-4EA7-4F72-B92F-9B922140F5DC}" destId="{CBC00E8E-E021-4C2D-894E-37FD7C9F5F68}" srcOrd="3" destOrd="0" presId="urn:microsoft.com/office/officeart/2005/8/layout/hProcess9"/>
    <dgm:cxn modelId="{607DB3D3-B47A-42C3-9A53-85260F5433DA}" type="presParOf" srcId="{065AC930-4EA7-4F72-B92F-9B922140F5DC}" destId="{24AEC8B6-F984-4594-96CB-DB398F0B99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B23032-B082-4BC6-A75F-9DC58F1B7B92}" type="doc">
      <dgm:prSet loTypeId="urn:microsoft.com/office/officeart/2005/8/layout/vList2" loCatId="list" qsTypeId="urn:microsoft.com/office/officeart/2005/8/quickstyle/simple1#6" qsCatId="simple" csTypeId="urn:microsoft.com/office/officeart/2005/8/colors/accent2_4" csCatId="accent2" phldr="1"/>
      <dgm:spPr/>
      <dgm:t>
        <a:bodyPr/>
        <a:lstStyle/>
        <a:p>
          <a:endParaRPr lang="en-US"/>
        </a:p>
      </dgm:t>
    </dgm:pt>
    <dgm:pt modelId="{4378BAB6-D7AA-4089-8669-A16978C5E901}">
      <dgm:prSet/>
      <dgm:spPr/>
      <dgm:t>
        <a:bodyPr/>
        <a:lstStyle/>
        <a:p>
          <a:pPr rtl="0"/>
          <a:r>
            <a:rPr lang="en-US" b="1" dirty="0" smtClean="0"/>
            <a:t>Public (Governmental) Use Aircraft – via Certificate of Waiver or Authorization (COA)</a:t>
          </a:r>
          <a:endParaRPr lang="en-US" dirty="0"/>
        </a:p>
      </dgm:t>
    </dgm:pt>
    <dgm:pt modelId="{BE0AC6FB-C113-45A7-A44E-B96FB4236179}" type="parTrans" cxnId="{C90B1BEC-D226-421D-A9C4-25DFCD71C0A4}">
      <dgm:prSet/>
      <dgm:spPr/>
      <dgm:t>
        <a:bodyPr/>
        <a:lstStyle/>
        <a:p>
          <a:endParaRPr lang="en-US"/>
        </a:p>
      </dgm:t>
    </dgm:pt>
    <dgm:pt modelId="{815AEF72-4FD0-4A7F-B811-52C80E2A0FA8}" type="sibTrans" cxnId="{C90B1BEC-D226-421D-A9C4-25DFCD71C0A4}">
      <dgm:prSet/>
      <dgm:spPr/>
      <dgm:t>
        <a:bodyPr/>
        <a:lstStyle/>
        <a:p>
          <a:endParaRPr lang="en-US"/>
        </a:p>
      </dgm:t>
    </dgm:pt>
    <dgm:pt modelId="{AB319773-9BC4-488F-96F2-307C577880DB}">
      <dgm:prSet/>
      <dgm:spPr/>
      <dgm:t>
        <a:bodyPr/>
        <a:lstStyle/>
        <a:p>
          <a:pPr rtl="0"/>
          <a:r>
            <a:rPr lang="en-US" dirty="0" smtClean="0"/>
            <a:t>Department of Agriculture</a:t>
          </a:r>
          <a:endParaRPr lang="en-US" dirty="0"/>
        </a:p>
      </dgm:t>
    </dgm:pt>
    <dgm:pt modelId="{84FEEDBE-064B-4AA5-A115-5A6B00A5F35A}" type="parTrans" cxnId="{58BFA305-6415-471B-9D77-61B6F74ECE16}">
      <dgm:prSet/>
      <dgm:spPr/>
      <dgm:t>
        <a:bodyPr/>
        <a:lstStyle/>
        <a:p>
          <a:endParaRPr lang="en-US"/>
        </a:p>
      </dgm:t>
    </dgm:pt>
    <dgm:pt modelId="{A5B7E52A-A012-4D3C-A14A-2DABE322E842}" type="sibTrans" cxnId="{58BFA305-6415-471B-9D77-61B6F74ECE16}">
      <dgm:prSet/>
      <dgm:spPr/>
      <dgm:t>
        <a:bodyPr/>
        <a:lstStyle/>
        <a:p>
          <a:endParaRPr lang="en-US"/>
        </a:p>
      </dgm:t>
    </dgm:pt>
    <dgm:pt modelId="{862C25B2-2ECB-41C7-9D44-07F770376FB9}">
      <dgm:prSet/>
      <dgm:spPr/>
      <dgm:t>
        <a:bodyPr/>
        <a:lstStyle/>
        <a:p>
          <a:pPr rtl="0"/>
          <a:r>
            <a:rPr lang="en-US" dirty="0" smtClean="0"/>
            <a:t>Department of Commerce</a:t>
          </a:r>
          <a:endParaRPr lang="en-US" dirty="0"/>
        </a:p>
      </dgm:t>
    </dgm:pt>
    <dgm:pt modelId="{F4E5A126-7718-4216-940F-097102B670F6}" type="parTrans" cxnId="{155ACCAE-1099-45C5-AF40-A06A4E0D4950}">
      <dgm:prSet/>
      <dgm:spPr/>
      <dgm:t>
        <a:bodyPr/>
        <a:lstStyle/>
        <a:p>
          <a:endParaRPr lang="en-US"/>
        </a:p>
      </dgm:t>
    </dgm:pt>
    <dgm:pt modelId="{C94688C0-0E4A-4047-B619-1423979972E0}" type="sibTrans" cxnId="{155ACCAE-1099-45C5-AF40-A06A4E0D4950}">
      <dgm:prSet/>
      <dgm:spPr/>
      <dgm:t>
        <a:bodyPr/>
        <a:lstStyle/>
        <a:p>
          <a:endParaRPr lang="en-US"/>
        </a:p>
      </dgm:t>
    </dgm:pt>
    <dgm:pt modelId="{EBC63A23-8AC0-4364-9A99-DBCAD2C72D55}">
      <dgm:prSet/>
      <dgm:spPr/>
      <dgm:t>
        <a:bodyPr/>
        <a:lstStyle/>
        <a:p>
          <a:pPr rtl="0"/>
          <a:r>
            <a:rPr lang="en-US" dirty="0" smtClean="0"/>
            <a:t>Department of Defense</a:t>
          </a:r>
          <a:endParaRPr lang="en-US" dirty="0"/>
        </a:p>
      </dgm:t>
    </dgm:pt>
    <dgm:pt modelId="{BD9F0AB1-483B-4BEA-8A10-54947F022922}" type="parTrans" cxnId="{ED3D684D-68C0-4E6A-986E-7897158BD766}">
      <dgm:prSet/>
      <dgm:spPr/>
      <dgm:t>
        <a:bodyPr/>
        <a:lstStyle/>
        <a:p>
          <a:endParaRPr lang="en-US"/>
        </a:p>
      </dgm:t>
    </dgm:pt>
    <dgm:pt modelId="{EE08BD7E-5E60-4C6D-B648-7B486F2E0D00}" type="sibTrans" cxnId="{ED3D684D-68C0-4E6A-986E-7897158BD766}">
      <dgm:prSet/>
      <dgm:spPr/>
      <dgm:t>
        <a:bodyPr/>
        <a:lstStyle/>
        <a:p>
          <a:endParaRPr lang="en-US"/>
        </a:p>
      </dgm:t>
    </dgm:pt>
    <dgm:pt modelId="{84CB2A82-AA5E-48E3-9B72-67D09C733760}">
      <dgm:prSet/>
      <dgm:spPr/>
      <dgm:t>
        <a:bodyPr/>
        <a:lstStyle/>
        <a:p>
          <a:pPr rtl="0"/>
          <a:r>
            <a:rPr lang="en-US" dirty="0" smtClean="0"/>
            <a:t>Department of Energy</a:t>
          </a:r>
          <a:endParaRPr lang="en-US" dirty="0"/>
        </a:p>
      </dgm:t>
    </dgm:pt>
    <dgm:pt modelId="{1308029A-9C19-478A-80A2-4F91E8AD4AD1}" type="parTrans" cxnId="{A7088987-23A1-49AA-A045-7B6E330B08F6}">
      <dgm:prSet/>
      <dgm:spPr/>
      <dgm:t>
        <a:bodyPr/>
        <a:lstStyle/>
        <a:p>
          <a:endParaRPr lang="en-US"/>
        </a:p>
      </dgm:t>
    </dgm:pt>
    <dgm:pt modelId="{5DC014CD-7C8C-4516-B0A1-01CB94310A66}" type="sibTrans" cxnId="{A7088987-23A1-49AA-A045-7B6E330B08F6}">
      <dgm:prSet/>
      <dgm:spPr/>
      <dgm:t>
        <a:bodyPr/>
        <a:lstStyle/>
        <a:p>
          <a:endParaRPr lang="en-US"/>
        </a:p>
      </dgm:t>
    </dgm:pt>
    <dgm:pt modelId="{0B979652-E515-4F6E-9D81-E14AAC81EA2D}">
      <dgm:prSet/>
      <dgm:spPr/>
      <dgm:t>
        <a:bodyPr/>
        <a:lstStyle/>
        <a:p>
          <a:pPr rtl="0"/>
          <a:r>
            <a:rPr lang="en-US" dirty="0" smtClean="0"/>
            <a:t>Department of Homeland Security</a:t>
          </a:r>
          <a:endParaRPr lang="en-US" dirty="0"/>
        </a:p>
      </dgm:t>
    </dgm:pt>
    <dgm:pt modelId="{1878A320-707D-4E0A-9254-B29E808FBA1F}" type="parTrans" cxnId="{B05EF7E0-9C94-48F2-88BA-DBC7CB18B3CB}">
      <dgm:prSet/>
      <dgm:spPr/>
      <dgm:t>
        <a:bodyPr/>
        <a:lstStyle/>
        <a:p>
          <a:endParaRPr lang="en-US"/>
        </a:p>
      </dgm:t>
    </dgm:pt>
    <dgm:pt modelId="{45C624A0-35F7-4FC0-8ACB-773DD39B2D62}" type="sibTrans" cxnId="{B05EF7E0-9C94-48F2-88BA-DBC7CB18B3CB}">
      <dgm:prSet/>
      <dgm:spPr/>
      <dgm:t>
        <a:bodyPr/>
        <a:lstStyle/>
        <a:p>
          <a:endParaRPr lang="en-US"/>
        </a:p>
      </dgm:t>
    </dgm:pt>
    <dgm:pt modelId="{B340A67A-A18F-4767-90EC-8AED55D74DC8}">
      <dgm:prSet/>
      <dgm:spPr/>
      <dgm:t>
        <a:bodyPr/>
        <a:lstStyle/>
        <a:p>
          <a:pPr rtl="0"/>
          <a:r>
            <a:rPr lang="en-US" dirty="0" smtClean="0"/>
            <a:t>Department of Interior</a:t>
          </a:r>
          <a:endParaRPr lang="en-US" dirty="0"/>
        </a:p>
      </dgm:t>
    </dgm:pt>
    <dgm:pt modelId="{F2F243A8-62C9-4AF1-BFF1-E535817994D8}" type="parTrans" cxnId="{8634645A-59EE-431B-AA33-A2F16E53DA33}">
      <dgm:prSet/>
      <dgm:spPr/>
      <dgm:t>
        <a:bodyPr/>
        <a:lstStyle/>
        <a:p>
          <a:endParaRPr lang="en-US"/>
        </a:p>
      </dgm:t>
    </dgm:pt>
    <dgm:pt modelId="{177FDFE1-BDB2-47BB-BAF6-5FBF71D36652}" type="sibTrans" cxnId="{8634645A-59EE-431B-AA33-A2F16E53DA33}">
      <dgm:prSet/>
      <dgm:spPr/>
      <dgm:t>
        <a:bodyPr/>
        <a:lstStyle/>
        <a:p>
          <a:endParaRPr lang="en-US"/>
        </a:p>
      </dgm:t>
    </dgm:pt>
    <dgm:pt modelId="{2327C50C-C68F-489E-8694-9325C84ADFD0}">
      <dgm:prSet/>
      <dgm:spPr/>
      <dgm:t>
        <a:bodyPr/>
        <a:lstStyle/>
        <a:p>
          <a:pPr rtl="0"/>
          <a:r>
            <a:rPr lang="en-US" dirty="0" smtClean="0"/>
            <a:t>Department of Justice</a:t>
          </a:r>
          <a:endParaRPr lang="en-US" dirty="0"/>
        </a:p>
      </dgm:t>
    </dgm:pt>
    <dgm:pt modelId="{C9714DC8-48EF-4FEA-A6BE-781E4DCCDA32}" type="parTrans" cxnId="{DD9DA921-89C2-406A-8E89-92E9D898A37A}">
      <dgm:prSet/>
      <dgm:spPr/>
      <dgm:t>
        <a:bodyPr/>
        <a:lstStyle/>
        <a:p>
          <a:endParaRPr lang="en-US"/>
        </a:p>
      </dgm:t>
    </dgm:pt>
    <dgm:pt modelId="{546758F6-3BE7-458E-AD84-053FDC5B323C}" type="sibTrans" cxnId="{DD9DA921-89C2-406A-8E89-92E9D898A37A}">
      <dgm:prSet/>
      <dgm:spPr/>
      <dgm:t>
        <a:bodyPr/>
        <a:lstStyle/>
        <a:p>
          <a:endParaRPr lang="en-US"/>
        </a:p>
      </dgm:t>
    </dgm:pt>
    <dgm:pt modelId="{9C4C2112-E455-489E-A614-C7DDFE360CF3}">
      <dgm:prSet/>
      <dgm:spPr/>
      <dgm:t>
        <a:bodyPr/>
        <a:lstStyle/>
        <a:p>
          <a:pPr rtl="0"/>
          <a:r>
            <a:rPr lang="en-US" dirty="0" smtClean="0"/>
            <a:t>NASA</a:t>
          </a:r>
          <a:endParaRPr lang="en-US" dirty="0"/>
        </a:p>
      </dgm:t>
    </dgm:pt>
    <dgm:pt modelId="{3D535C0B-E395-4616-BC03-C9DC0EC2CA1D}" type="parTrans" cxnId="{9D5E9C5B-689B-4066-B41E-BCC3C3D34C9E}">
      <dgm:prSet/>
      <dgm:spPr/>
      <dgm:t>
        <a:bodyPr/>
        <a:lstStyle/>
        <a:p>
          <a:endParaRPr lang="en-US"/>
        </a:p>
      </dgm:t>
    </dgm:pt>
    <dgm:pt modelId="{6C649C61-3104-4900-A094-07841F74F207}" type="sibTrans" cxnId="{9D5E9C5B-689B-4066-B41E-BCC3C3D34C9E}">
      <dgm:prSet/>
      <dgm:spPr/>
      <dgm:t>
        <a:bodyPr/>
        <a:lstStyle/>
        <a:p>
          <a:endParaRPr lang="en-US"/>
        </a:p>
      </dgm:t>
    </dgm:pt>
    <dgm:pt modelId="{9FEB3765-725C-4CE4-A320-5A401581355C}">
      <dgm:prSet/>
      <dgm:spPr/>
      <dgm:t>
        <a:bodyPr/>
        <a:lstStyle/>
        <a:p>
          <a:pPr rtl="0"/>
          <a:r>
            <a:rPr lang="en-US" dirty="0" smtClean="0"/>
            <a:t>State Universities</a:t>
          </a:r>
          <a:endParaRPr lang="en-US" dirty="0"/>
        </a:p>
      </dgm:t>
    </dgm:pt>
    <dgm:pt modelId="{8CE85330-9C11-43A8-ACF7-F2B8DAFC07E9}" type="parTrans" cxnId="{B702AA5B-BA9A-47A7-B403-67DE4CB313AD}">
      <dgm:prSet/>
      <dgm:spPr/>
      <dgm:t>
        <a:bodyPr/>
        <a:lstStyle/>
        <a:p>
          <a:endParaRPr lang="en-US"/>
        </a:p>
      </dgm:t>
    </dgm:pt>
    <dgm:pt modelId="{8AB84713-F3F1-4664-A8DC-DBFE7F78C9CA}" type="sibTrans" cxnId="{B702AA5B-BA9A-47A7-B403-67DE4CB313AD}">
      <dgm:prSet/>
      <dgm:spPr/>
      <dgm:t>
        <a:bodyPr/>
        <a:lstStyle/>
        <a:p>
          <a:endParaRPr lang="en-US"/>
        </a:p>
      </dgm:t>
    </dgm:pt>
    <dgm:pt modelId="{6BF3149B-BA96-41BE-B6F4-672E4263D5F7}">
      <dgm:prSet/>
      <dgm:spPr/>
      <dgm:t>
        <a:bodyPr/>
        <a:lstStyle/>
        <a:p>
          <a:pPr rtl="0"/>
          <a:r>
            <a:rPr lang="en-US" dirty="0" smtClean="0"/>
            <a:t>Federal/State/Local Law Enforcement</a:t>
          </a:r>
          <a:endParaRPr lang="en-US" dirty="0"/>
        </a:p>
      </dgm:t>
    </dgm:pt>
    <dgm:pt modelId="{58D9A696-61F7-4A6A-9ED1-F18EB644349E}" type="parTrans" cxnId="{0300165F-E40D-4CC8-8A1B-9B45C0F1F7D6}">
      <dgm:prSet/>
      <dgm:spPr/>
      <dgm:t>
        <a:bodyPr/>
        <a:lstStyle/>
        <a:p>
          <a:endParaRPr lang="en-US"/>
        </a:p>
      </dgm:t>
    </dgm:pt>
    <dgm:pt modelId="{ED7A9A88-B927-40EC-A659-5CE73E5E20C3}" type="sibTrans" cxnId="{0300165F-E40D-4CC8-8A1B-9B45C0F1F7D6}">
      <dgm:prSet/>
      <dgm:spPr/>
      <dgm:t>
        <a:bodyPr/>
        <a:lstStyle/>
        <a:p>
          <a:endParaRPr lang="en-US"/>
        </a:p>
      </dgm:t>
    </dgm:pt>
    <dgm:pt modelId="{4E70AA8A-6764-4E94-B54E-CCBE36D28B9F}" type="pres">
      <dgm:prSet presAssocID="{19B23032-B082-4BC6-A75F-9DC58F1B7B92}" presName="linear" presStyleCnt="0">
        <dgm:presLayoutVars>
          <dgm:animLvl val="lvl"/>
          <dgm:resizeHandles val="exact"/>
        </dgm:presLayoutVars>
      </dgm:prSet>
      <dgm:spPr/>
      <dgm:t>
        <a:bodyPr/>
        <a:lstStyle/>
        <a:p>
          <a:endParaRPr lang="en-US"/>
        </a:p>
      </dgm:t>
    </dgm:pt>
    <dgm:pt modelId="{11FF991D-8159-4C8F-985D-42373A403061}" type="pres">
      <dgm:prSet presAssocID="{4378BAB6-D7AA-4089-8669-A16978C5E901}" presName="parentText" presStyleLbl="node1" presStyleIdx="0" presStyleCnt="1" custLinFactNeighborY="-6980">
        <dgm:presLayoutVars>
          <dgm:chMax val="0"/>
          <dgm:bulletEnabled val="1"/>
        </dgm:presLayoutVars>
      </dgm:prSet>
      <dgm:spPr/>
      <dgm:t>
        <a:bodyPr/>
        <a:lstStyle/>
        <a:p>
          <a:endParaRPr lang="en-US"/>
        </a:p>
      </dgm:t>
    </dgm:pt>
    <dgm:pt modelId="{377106D2-8D2E-4534-9A6B-DD18FF78275C}" type="pres">
      <dgm:prSet presAssocID="{4378BAB6-D7AA-4089-8669-A16978C5E901}" presName="childText" presStyleLbl="revTx" presStyleIdx="0" presStyleCnt="1">
        <dgm:presLayoutVars>
          <dgm:bulletEnabled val="1"/>
        </dgm:presLayoutVars>
      </dgm:prSet>
      <dgm:spPr/>
      <dgm:t>
        <a:bodyPr/>
        <a:lstStyle/>
        <a:p>
          <a:endParaRPr lang="en-US"/>
        </a:p>
      </dgm:t>
    </dgm:pt>
  </dgm:ptLst>
  <dgm:cxnLst>
    <dgm:cxn modelId="{AF82E1D5-2B49-4410-9352-75F9EC055993}" type="presOf" srcId="{B340A67A-A18F-4767-90EC-8AED55D74DC8}" destId="{377106D2-8D2E-4534-9A6B-DD18FF78275C}" srcOrd="0" destOrd="5" presId="urn:microsoft.com/office/officeart/2005/8/layout/vList2"/>
    <dgm:cxn modelId="{155ACCAE-1099-45C5-AF40-A06A4E0D4950}" srcId="{4378BAB6-D7AA-4089-8669-A16978C5E901}" destId="{862C25B2-2ECB-41C7-9D44-07F770376FB9}" srcOrd="1" destOrd="0" parTransId="{F4E5A126-7718-4216-940F-097102B670F6}" sibTransId="{C94688C0-0E4A-4047-B619-1423979972E0}"/>
    <dgm:cxn modelId="{33228B28-DABA-4DDD-AA1A-43947A4C3D81}" type="presOf" srcId="{9C4C2112-E455-489E-A614-C7DDFE360CF3}" destId="{377106D2-8D2E-4534-9A6B-DD18FF78275C}" srcOrd="0" destOrd="7" presId="urn:microsoft.com/office/officeart/2005/8/layout/vList2"/>
    <dgm:cxn modelId="{3C8E3012-B1F9-4A13-AAA0-217D0D3EF132}" type="presOf" srcId="{0B979652-E515-4F6E-9D81-E14AAC81EA2D}" destId="{377106D2-8D2E-4534-9A6B-DD18FF78275C}" srcOrd="0" destOrd="4" presId="urn:microsoft.com/office/officeart/2005/8/layout/vList2"/>
    <dgm:cxn modelId="{AAE48376-FEBE-458D-8CF2-D35CA6E5FBAB}" type="presOf" srcId="{6BF3149B-BA96-41BE-B6F4-672E4263D5F7}" destId="{377106D2-8D2E-4534-9A6B-DD18FF78275C}" srcOrd="0" destOrd="9" presId="urn:microsoft.com/office/officeart/2005/8/layout/vList2"/>
    <dgm:cxn modelId="{72139197-3683-47F8-9209-E4AD3E9BED09}" type="presOf" srcId="{862C25B2-2ECB-41C7-9D44-07F770376FB9}" destId="{377106D2-8D2E-4534-9A6B-DD18FF78275C}" srcOrd="0" destOrd="1" presId="urn:microsoft.com/office/officeart/2005/8/layout/vList2"/>
    <dgm:cxn modelId="{3677BDDB-00C1-4070-B340-032DD3688F9E}" type="presOf" srcId="{AB319773-9BC4-488F-96F2-307C577880DB}" destId="{377106D2-8D2E-4534-9A6B-DD18FF78275C}" srcOrd="0" destOrd="0" presId="urn:microsoft.com/office/officeart/2005/8/layout/vList2"/>
    <dgm:cxn modelId="{8634645A-59EE-431B-AA33-A2F16E53DA33}" srcId="{4378BAB6-D7AA-4089-8669-A16978C5E901}" destId="{B340A67A-A18F-4767-90EC-8AED55D74DC8}" srcOrd="5" destOrd="0" parTransId="{F2F243A8-62C9-4AF1-BFF1-E535817994D8}" sibTransId="{177FDFE1-BDB2-47BB-BAF6-5FBF71D36652}"/>
    <dgm:cxn modelId="{B702AA5B-BA9A-47A7-B403-67DE4CB313AD}" srcId="{4378BAB6-D7AA-4089-8669-A16978C5E901}" destId="{9FEB3765-725C-4CE4-A320-5A401581355C}" srcOrd="8" destOrd="0" parTransId="{8CE85330-9C11-43A8-ACF7-F2B8DAFC07E9}" sibTransId="{8AB84713-F3F1-4664-A8DC-DBFE7F78C9CA}"/>
    <dgm:cxn modelId="{9D5E9C5B-689B-4066-B41E-BCC3C3D34C9E}" srcId="{4378BAB6-D7AA-4089-8669-A16978C5E901}" destId="{9C4C2112-E455-489E-A614-C7DDFE360CF3}" srcOrd="7" destOrd="0" parTransId="{3D535C0B-E395-4616-BC03-C9DC0EC2CA1D}" sibTransId="{6C649C61-3104-4900-A094-07841F74F207}"/>
    <dgm:cxn modelId="{47619847-D896-423E-8CC8-59B6F3B6919C}" type="presOf" srcId="{84CB2A82-AA5E-48E3-9B72-67D09C733760}" destId="{377106D2-8D2E-4534-9A6B-DD18FF78275C}" srcOrd="0" destOrd="3" presId="urn:microsoft.com/office/officeart/2005/8/layout/vList2"/>
    <dgm:cxn modelId="{DD9DA921-89C2-406A-8E89-92E9D898A37A}" srcId="{4378BAB6-D7AA-4089-8669-A16978C5E901}" destId="{2327C50C-C68F-489E-8694-9325C84ADFD0}" srcOrd="6" destOrd="0" parTransId="{C9714DC8-48EF-4FEA-A6BE-781E4DCCDA32}" sibTransId="{546758F6-3BE7-458E-AD84-053FDC5B323C}"/>
    <dgm:cxn modelId="{82974A2B-2824-4A29-A007-0E48BE0C463D}" type="presOf" srcId="{19B23032-B082-4BC6-A75F-9DC58F1B7B92}" destId="{4E70AA8A-6764-4E94-B54E-CCBE36D28B9F}" srcOrd="0" destOrd="0" presId="urn:microsoft.com/office/officeart/2005/8/layout/vList2"/>
    <dgm:cxn modelId="{A7088987-23A1-49AA-A045-7B6E330B08F6}" srcId="{4378BAB6-D7AA-4089-8669-A16978C5E901}" destId="{84CB2A82-AA5E-48E3-9B72-67D09C733760}" srcOrd="3" destOrd="0" parTransId="{1308029A-9C19-478A-80A2-4F91E8AD4AD1}" sibTransId="{5DC014CD-7C8C-4516-B0A1-01CB94310A66}"/>
    <dgm:cxn modelId="{DFBF88C2-2DC1-431A-BE36-6275BF75724E}" type="presOf" srcId="{9FEB3765-725C-4CE4-A320-5A401581355C}" destId="{377106D2-8D2E-4534-9A6B-DD18FF78275C}" srcOrd="0" destOrd="8" presId="urn:microsoft.com/office/officeart/2005/8/layout/vList2"/>
    <dgm:cxn modelId="{ED3D684D-68C0-4E6A-986E-7897158BD766}" srcId="{4378BAB6-D7AA-4089-8669-A16978C5E901}" destId="{EBC63A23-8AC0-4364-9A99-DBCAD2C72D55}" srcOrd="2" destOrd="0" parTransId="{BD9F0AB1-483B-4BEA-8A10-54947F022922}" sibTransId="{EE08BD7E-5E60-4C6D-B648-7B486F2E0D00}"/>
    <dgm:cxn modelId="{0300165F-E40D-4CC8-8A1B-9B45C0F1F7D6}" srcId="{4378BAB6-D7AA-4089-8669-A16978C5E901}" destId="{6BF3149B-BA96-41BE-B6F4-672E4263D5F7}" srcOrd="9" destOrd="0" parTransId="{58D9A696-61F7-4A6A-9ED1-F18EB644349E}" sibTransId="{ED7A9A88-B927-40EC-A659-5CE73E5E20C3}"/>
    <dgm:cxn modelId="{B05EF7E0-9C94-48F2-88BA-DBC7CB18B3CB}" srcId="{4378BAB6-D7AA-4089-8669-A16978C5E901}" destId="{0B979652-E515-4F6E-9D81-E14AAC81EA2D}" srcOrd="4" destOrd="0" parTransId="{1878A320-707D-4E0A-9254-B29E808FBA1F}" sibTransId="{45C624A0-35F7-4FC0-8ACB-773DD39B2D62}"/>
    <dgm:cxn modelId="{911AF5CB-4033-495E-AEA5-88D31D915C14}" type="presOf" srcId="{EBC63A23-8AC0-4364-9A99-DBCAD2C72D55}" destId="{377106D2-8D2E-4534-9A6B-DD18FF78275C}" srcOrd="0" destOrd="2" presId="urn:microsoft.com/office/officeart/2005/8/layout/vList2"/>
    <dgm:cxn modelId="{CC8E0172-DCC2-4133-BD7E-8D093E277640}" type="presOf" srcId="{2327C50C-C68F-489E-8694-9325C84ADFD0}" destId="{377106D2-8D2E-4534-9A6B-DD18FF78275C}" srcOrd="0" destOrd="6" presId="urn:microsoft.com/office/officeart/2005/8/layout/vList2"/>
    <dgm:cxn modelId="{C90B1BEC-D226-421D-A9C4-25DFCD71C0A4}" srcId="{19B23032-B082-4BC6-A75F-9DC58F1B7B92}" destId="{4378BAB6-D7AA-4089-8669-A16978C5E901}" srcOrd="0" destOrd="0" parTransId="{BE0AC6FB-C113-45A7-A44E-B96FB4236179}" sibTransId="{815AEF72-4FD0-4A7F-B811-52C80E2A0FA8}"/>
    <dgm:cxn modelId="{95D11027-699B-4B3D-9598-EE25682A8314}" type="presOf" srcId="{4378BAB6-D7AA-4089-8669-A16978C5E901}" destId="{11FF991D-8159-4C8F-985D-42373A403061}" srcOrd="0" destOrd="0" presId="urn:microsoft.com/office/officeart/2005/8/layout/vList2"/>
    <dgm:cxn modelId="{58BFA305-6415-471B-9D77-61B6F74ECE16}" srcId="{4378BAB6-D7AA-4089-8669-A16978C5E901}" destId="{AB319773-9BC4-488F-96F2-307C577880DB}" srcOrd="0" destOrd="0" parTransId="{84FEEDBE-064B-4AA5-A115-5A6B00A5F35A}" sibTransId="{A5B7E52A-A012-4D3C-A14A-2DABE322E842}"/>
    <dgm:cxn modelId="{83ED31DC-2BD2-4B0C-80C3-4EC36C6287C1}" type="presParOf" srcId="{4E70AA8A-6764-4E94-B54E-CCBE36D28B9F}" destId="{11FF991D-8159-4C8F-985D-42373A403061}" srcOrd="0" destOrd="0" presId="urn:microsoft.com/office/officeart/2005/8/layout/vList2"/>
    <dgm:cxn modelId="{8B50153F-923A-42FC-92A0-6384A4441E6D}" type="presParOf" srcId="{4E70AA8A-6764-4E94-B54E-CCBE36D28B9F}" destId="{377106D2-8D2E-4534-9A6B-DD18FF7827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602473-723A-4C61-9ABC-45C4BB71F0D0}" type="doc">
      <dgm:prSet loTypeId="urn:microsoft.com/office/officeart/2005/8/layout/vList2" loCatId="list" qsTypeId="urn:microsoft.com/office/officeart/2005/8/quickstyle/simple1#7" qsCatId="simple" csTypeId="urn:microsoft.com/office/officeart/2005/8/colors/accent2_3" csCatId="accent2" phldr="1"/>
      <dgm:spPr/>
      <dgm:t>
        <a:bodyPr/>
        <a:lstStyle/>
        <a:p>
          <a:endParaRPr lang="en-US"/>
        </a:p>
      </dgm:t>
    </dgm:pt>
    <dgm:pt modelId="{31FECE9F-C8FE-43B2-BE48-B0A5F98B374C}">
      <dgm:prSet custT="1"/>
      <dgm:spPr>
        <a:solidFill>
          <a:schemeClr val="accent6">
            <a:lumMod val="60000"/>
            <a:lumOff val="40000"/>
          </a:schemeClr>
        </a:solidFill>
      </dgm:spPr>
      <dgm:t>
        <a:bodyPr/>
        <a:lstStyle/>
        <a:p>
          <a:pPr rtl="0"/>
          <a:r>
            <a:rPr lang="en-US" sz="2000" b="1" dirty="0" smtClean="0"/>
            <a:t>Civil Aircraft – via Special Airworthiness Certificates in the Experimental Category and Special Flight Permits</a:t>
          </a:r>
          <a:endParaRPr lang="en-US" sz="2000" b="1" dirty="0"/>
        </a:p>
      </dgm:t>
    </dgm:pt>
    <dgm:pt modelId="{044F421E-1FC9-411F-AA89-33962415B653}" type="parTrans" cxnId="{5FB929BB-1C57-4A0D-BDF0-F232B75C6B34}">
      <dgm:prSet/>
      <dgm:spPr/>
      <dgm:t>
        <a:bodyPr/>
        <a:lstStyle/>
        <a:p>
          <a:endParaRPr lang="en-US"/>
        </a:p>
      </dgm:t>
    </dgm:pt>
    <dgm:pt modelId="{670B295D-107E-4D5C-8E48-462BF099487C}" type="sibTrans" cxnId="{5FB929BB-1C57-4A0D-BDF0-F232B75C6B34}">
      <dgm:prSet/>
      <dgm:spPr/>
      <dgm:t>
        <a:bodyPr/>
        <a:lstStyle/>
        <a:p>
          <a:endParaRPr lang="en-US"/>
        </a:p>
      </dgm:t>
    </dgm:pt>
    <dgm:pt modelId="{13B8FC31-643C-4446-A858-E18A2173573A}">
      <dgm:prSet custT="1"/>
      <dgm:spPr/>
      <dgm:t>
        <a:bodyPr/>
        <a:lstStyle/>
        <a:p>
          <a:pPr rtl="0"/>
          <a:r>
            <a:rPr lang="en-US" sz="1800" dirty="0" smtClean="0"/>
            <a:t>Raytheon</a:t>
          </a:r>
          <a:endParaRPr lang="en-US" sz="1800" dirty="0"/>
        </a:p>
      </dgm:t>
    </dgm:pt>
    <dgm:pt modelId="{B956CA90-FEA4-490F-A091-6960B1D64C73}" type="parTrans" cxnId="{B5456D45-9326-403C-B053-6F38EC475F86}">
      <dgm:prSet/>
      <dgm:spPr/>
      <dgm:t>
        <a:bodyPr/>
        <a:lstStyle/>
        <a:p>
          <a:endParaRPr lang="en-US"/>
        </a:p>
      </dgm:t>
    </dgm:pt>
    <dgm:pt modelId="{D63023ED-D304-42E1-B661-FB65CE7FAA47}" type="sibTrans" cxnId="{B5456D45-9326-403C-B053-6F38EC475F86}">
      <dgm:prSet/>
      <dgm:spPr/>
      <dgm:t>
        <a:bodyPr/>
        <a:lstStyle/>
        <a:p>
          <a:endParaRPr lang="en-US"/>
        </a:p>
      </dgm:t>
    </dgm:pt>
    <dgm:pt modelId="{D5DAAABF-4DCD-4916-9A4D-4D84512F9AA5}">
      <dgm:prSet custT="1"/>
      <dgm:spPr/>
      <dgm:t>
        <a:bodyPr/>
        <a:lstStyle/>
        <a:p>
          <a:pPr rtl="0"/>
          <a:r>
            <a:rPr lang="en-US" sz="1800" dirty="0" smtClean="0"/>
            <a:t>AAI Corporation</a:t>
          </a:r>
          <a:endParaRPr lang="en-US" sz="1800" dirty="0"/>
        </a:p>
      </dgm:t>
    </dgm:pt>
    <dgm:pt modelId="{11B52276-F0DF-4C1F-A071-601FB48A5343}" type="parTrans" cxnId="{D05AC31D-2E25-41C8-BB44-7D6AF44F5E0A}">
      <dgm:prSet/>
      <dgm:spPr/>
      <dgm:t>
        <a:bodyPr/>
        <a:lstStyle/>
        <a:p>
          <a:endParaRPr lang="en-US"/>
        </a:p>
      </dgm:t>
    </dgm:pt>
    <dgm:pt modelId="{6E043952-3F4D-4A82-BCD6-32929510539C}" type="sibTrans" cxnId="{D05AC31D-2E25-41C8-BB44-7D6AF44F5E0A}">
      <dgm:prSet/>
      <dgm:spPr/>
      <dgm:t>
        <a:bodyPr/>
        <a:lstStyle/>
        <a:p>
          <a:endParaRPr lang="en-US"/>
        </a:p>
      </dgm:t>
    </dgm:pt>
    <dgm:pt modelId="{1AD99AD2-87A3-417D-8153-1903AD9A149D}">
      <dgm:prSet custT="1"/>
      <dgm:spPr/>
      <dgm:t>
        <a:bodyPr/>
        <a:lstStyle/>
        <a:p>
          <a:pPr rtl="0"/>
          <a:r>
            <a:rPr lang="en-US" sz="1800" dirty="0" smtClean="0"/>
            <a:t>General Atomics</a:t>
          </a:r>
          <a:endParaRPr lang="en-US" sz="1800" dirty="0"/>
        </a:p>
      </dgm:t>
    </dgm:pt>
    <dgm:pt modelId="{C43CB7D2-3B5F-4752-B806-BA325693A6D3}" type="parTrans" cxnId="{5F6498BC-E0C7-45C5-BC83-812CB875BB46}">
      <dgm:prSet/>
      <dgm:spPr/>
      <dgm:t>
        <a:bodyPr/>
        <a:lstStyle/>
        <a:p>
          <a:endParaRPr lang="en-US"/>
        </a:p>
      </dgm:t>
    </dgm:pt>
    <dgm:pt modelId="{501BE409-D432-4FA8-BE19-0DCCEBBE9CFB}" type="sibTrans" cxnId="{5F6498BC-E0C7-45C5-BC83-812CB875BB46}">
      <dgm:prSet/>
      <dgm:spPr/>
      <dgm:t>
        <a:bodyPr/>
        <a:lstStyle/>
        <a:p>
          <a:endParaRPr lang="en-US"/>
        </a:p>
      </dgm:t>
    </dgm:pt>
    <dgm:pt modelId="{521CE530-B677-41A5-8C50-C477CC3A9715}">
      <dgm:prSet custT="1"/>
      <dgm:spPr/>
      <dgm:t>
        <a:bodyPr/>
        <a:lstStyle/>
        <a:p>
          <a:pPr rtl="0"/>
          <a:r>
            <a:rPr lang="en-US" sz="1800" dirty="0" smtClean="0"/>
            <a:t>Boeing</a:t>
          </a:r>
          <a:endParaRPr lang="en-US" sz="1800" dirty="0"/>
        </a:p>
      </dgm:t>
    </dgm:pt>
    <dgm:pt modelId="{8F8DF0B4-0019-4047-AEA9-92F1429D4F3E}" type="parTrans" cxnId="{699747D7-6CBF-41DC-9BD4-CABB2E70F389}">
      <dgm:prSet/>
      <dgm:spPr/>
      <dgm:t>
        <a:bodyPr/>
        <a:lstStyle/>
        <a:p>
          <a:endParaRPr lang="en-US"/>
        </a:p>
      </dgm:t>
    </dgm:pt>
    <dgm:pt modelId="{0E50CC1F-8D05-41BA-BACC-73076121A1CE}" type="sibTrans" cxnId="{699747D7-6CBF-41DC-9BD4-CABB2E70F389}">
      <dgm:prSet/>
      <dgm:spPr/>
      <dgm:t>
        <a:bodyPr/>
        <a:lstStyle/>
        <a:p>
          <a:endParaRPr lang="en-US"/>
        </a:p>
      </dgm:t>
    </dgm:pt>
    <dgm:pt modelId="{F2B23967-4FB7-459A-9DDC-3D1E4BC75074}">
      <dgm:prSet custT="1"/>
      <dgm:spPr/>
      <dgm:t>
        <a:bodyPr/>
        <a:lstStyle/>
        <a:p>
          <a:pPr rtl="0"/>
          <a:r>
            <a:rPr lang="en-US" sz="1800" dirty="0" smtClean="0"/>
            <a:t>Others</a:t>
          </a:r>
          <a:endParaRPr lang="en-US" sz="1800" dirty="0"/>
        </a:p>
      </dgm:t>
    </dgm:pt>
    <dgm:pt modelId="{300B6044-C910-4BAD-A870-5B82AEC62C76}" type="parTrans" cxnId="{F99EBAF2-8BC4-4140-ABE5-095D4896A03C}">
      <dgm:prSet/>
      <dgm:spPr/>
      <dgm:t>
        <a:bodyPr/>
        <a:lstStyle/>
        <a:p>
          <a:endParaRPr lang="en-US"/>
        </a:p>
      </dgm:t>
    </dgm:pt>
    <dgm:pt modelId="{C67D2D64-DEC4-4BCE-9C6F-353F512122AB}" type="sibTrans" cxnId="{F99EBAF2-8BC4-4140-ABE5-095D4896A03C}">
      <dgm:prSet/>
      <dgm:spPr/>
      <dgm:t>
        <a:bodyPr/>
        <a:lstStyle/>
        <a:p>
          <a:endParaRPr lang="en-US"/>
        </a:p>
      </dgm:t>
    </dgm:pt>
    <dgm:pt modelId="{FB458A38-90B4-42CF-BADA-010CDCF46B7C}">
      <dgm:prSet custT="1"/>
      <dgm:spPr/>
      <dgm:t>
        <a:bodyPr/>
        <a:lstStyle/>
        <a:p>
          <a:pPr rtl="0"/>
          <a:r>
            <a:rPr lang="en-US" sz="1800" dirty="0" smtClean="0"/>
            <a:t>Insitu</a:t>
          </a:r>
          <a:endParaRPr lang="en-US" sz="1800" dirty="0"/>
        </a:p>
      </dgm:t>
    </dgm:pt>
    <dgm:pt modelId="{892F701A-8342-4999-91A1-731B035FDBAB}" type="parTrans" cxnId="{FC329767-77D1-4868-A8C3-F91495CAE3BE}">
      <dgm:prSet/>
      <dgm:spPr/>
      <dgm:t>
        <a:bodyPr/>
        <a:lstStyle/>
        <a:p>
          <a:endParaRPr lang="en-US"/>
        </a:p>
      </dgm:t>
    </dgm:pt>
    <dgm:pt modelId="{4250163A-98F6-4E25-808E-95E347C4B17A}" type="sibTrans" cxnId="{FC329767-77D1-4868-A8C3-F91495CAE3BE}">
      <dgm:prSet/>
      <dgm:spPr/>
      <dgm:t>
        <a:bodyPr/>
        <a:lstStyle/>
        <a:p>
          <a:endParaRPr lang="en-US"/>
        </a:p>
      </dgm:t>
    </dgm:pt>
    <dgm:pt modelId="{2B5ED936-1F24-4049-86E6-D0310BEFCCD5}">
      <dgm:prSet custT="1"/>
      <dgm:spPr/>
      <dgm:t>
        <a:bodyPr/>
        <a:lstStyle/>
        <a:p>
          <a:pPr rtl="0"/>
          <a:r>
            <a:rPr lang="en-US" sz="1800" dirty="0" smtClean="0"/>
            <a:t>Aerovironment</a:t>
          </a:r>
          <a:endParaRPr lang="en-US" sz="1800" dirty="0"/>
        </a:p>
      </dgm:t>
    </dgm:pt>
    <dgm:pt modelId="{CFFE7897-AD21-424C-9198-CE9DCA0BE20B}" type="parTrans" cxnId="{485E0D04-21A2-489A-B87B-590A43DF628B}">
      <dgm:prSet/>
      <dgm:spPr/>
      <dgm:t>
        <a:bodyPr/>
        <a:lstStyle/>
        <a:p>
          <a:endParaRPr lang="en-US"/>
        </a:p>
      </dgm:t>
    </dgm:pt>
    <dgm:pt modelId="{53840244-A8EB-4230-9A47-36DE7D49D900}" type="sibTrans" cxnId="{485E0D04-21A2-489A-B87B-590A43DF628B}">
      <dgm:prSet/>
      <dgm:spPr/>
      <dgm:t>
        <a:bodyPr/>
        <a:lstStyle/>
        <a:p>
          <a:endParaRPr lang="en-US"/>
        </a:p>
      </dgm:t>
    </dgm:pt>
    <dgm:pt modelId="{4F4DF0ED-4117-43AC-9973-1D0F4C912B79}" type="pres">
      <dgm:prSet presAssocID="{56602473-723A-4C61-9ABC-45C4BB71F0D0}" presName="linear" presStyleCnt="0">
        <dgm:presLayoutVars>
          <dgm:animLvl val="lvl"/>
          <dgm:resizeHandles val="exact"/>
        </dgm:presLayoutVars>
      </dgm:prSet>
      <dgm:spPr/>
      <dgm:t>
        <a:bodyPr/>
        <a:lstStyle/>
        <a:p>
          <a:endParaRPr lang="en-US"/>
        </a:p>
      </dgm:t>
    </dgm:pt>
    <dgm:pt modelId="{EAB726E7-273C-49CE-82B5-34AA5CB9F8FC}" type="pres">
      <dgm:prSet presAssocID="{31FECE9F-C8FE-43B2-BE48-B0A5F98B374C}" presName="parentText" presStyleLbl="node1" presStyleIdx="0" presStyleCnt="1" custScaleY="101512" custLinFactNeighborX="245" custLinFactNeighborY="-55132">
        <dgm:presLayoutVars>
          <dgm:chMax val="0"/>
          <dgm:bulletEnabled val="1"/>
        </dgm:presLayoutVars>
      </dgm:prSet>
      <dgm:spPr/>
      <dgm:t>
        <a:bodyPr/>
        <a:lstStyle/>
        <a:p>
          <a:endParaRPr lang="en-US"/>
        </a:p>
      </dgm:t>
    </dgm:pt>
    <dgm:pt modelId="{CA3761FE-A891-4018-B843-18C5D1671769}" type="pres">
      <dgm:prSet presAssocID="{31FECE9F-C8FE-43B2-BE48-B0A5F98B374C}" presName="childText" presStyleLbl="revTx" presStyleIdx="0" presStyleCnt="1" custLinFactNeighborY="-23561">
        <dgm:presLayoutVars>
          <dgm:bulletEnabled val="1"/>
        </dgm:presLayoutVars>
      </dgm:prSet>
      <dgm:spPr/>
      <dgm:t>
        <a:bodyPr/>
        <a:lstStyle/>
        <a:p>
          <a:endParaRPr lang="en-US"/>
        </a:p>
      </dgm:t>
    </dgm:pt>
  </dgm:ptLst>
  <dgm:cxnLst>
    <dgm:cxn modelId="{9C98891D-9C27-4A55-9276-4CA13E6732B4}" type="presOf" srcId="{1AD99AD2-87A3-417D-8153-1903AD9A149D}" destId="{CA3761FE-A891-4018-B843-18C5D1671769}" srcOrd="0" destOrd="4" presId="urn:microsoft.com/office/officeart/2005/8/layout/vList2"/>
    <dgm:cxn modelId="{5F6498BC-E0C7-45C5-BC83-812CB875BB46}" srcId="{31FECE9F-C8FE-43B2-BE48-B0A5F98B374C}" destId="{1AD99AD2-87A3-417D-8153-1903AD9A149D}" srcOrd="4" destOrd="0" parTransId="{C43CB7D2-3B5F-4752-B806-BA325693A6D3}" sibTransId="{501BE409-D432-4FA8-BE19-0DCCEBBE9CFB}"/>
    <dgm:cxn modelId="{DFCB0CD7-0126-4699-8F38-52C01B410BDE}" type="presOf" srcId="{13B8FC31-643C-4446-A858-E18A2173573A}" destId="{CA3761FE-A891-4018-B843-18C5D1671769}" srcOrd="0" destOrd="2" presId="urn:microsoft.com/office/officeart/2005/8/layout/vList2"/>
    <dgm:cxn modelId="{F99EBAF2-8BC4-4140-ABE5-095D4896A03C}" srcId="{31FECE9F-C8FE-43B2-BE48-B0A5F98B374C}" destId="{F2B23967-4FB7-459A-9DDC-3D1E4BC75074}" srcOrd="6" destOrd="0" parTransId="{300B6044-C910-4BAD-A870-5B82AEC62C76}" sibTransId="{C67D2D64-DEC4-4BCE-9C6F-353F512122AB}"/>
    <dgm:cxn modelId="{277D8A62-F620-4EB1-A1AD-3A17D5072D30}" type="presOf" srcId="{2B5ED936-1F24-4049-86E6-D0310BEFCCD5}" destId="{CA3761FE-A891-4018-B843-18C5D1671769}" srcOrd="0" destOrd="1" presId="urn:microsoft.com/office/officeart/2005/8/layout/vList2"/>
    <dgm:cxn modelId="{9C0DC013-0676-4B57-96DA-F8AFF42F9F02}" type="presOf" srcId="{521CE530-B677-41A5-8C50-C477CC3A9715}" destId="{CA3761FE-A891-4018-B843-18C5D1671769}" srcOrd="0" destOrd="5" presId="urn:microsoft.com/office/officeart/2005/8/layout/vList2"/>
    <dgm:cxn modelId="{5FB929BB-1C57-4A0D-BDF0-F232B75C6B34}" srcId="{56602473-723A-4C61-9ABC-45C4BB71F0D0}" destId="{31FECE9F-C8FE-43B2-BE48-B0A5F98B374C}" srcOrd="0" destOrd="0" parTransId="{044F421E-1FC9-411F-AA89-33962415B653}" sibTransId="{670B295D-107E-4D5C-8E48-462BF099487C}"/>
    <dgm:cxn modelId="{D05AC31D-2E25-41C8-BB44-7D6AF44F5E0A}" srcId="{31FECE9F-C8FE-43B2-BE48-B0A5F98B374C}" destId="{D5DAAABF-4DCD-4916-9A4D-4D84512F9AA5}" srcOrd="3" destOrd="0" parTransId="{11B52276-F0DF-4C1F-A071-601FB48A5343}" sibTransId="{6E043952-3F4D-4A82-BCD6-32929510539C}"/>
    <dgm:cxn modelId="{FC329767-77D1-4868-A8C3-F91495CAE3BE}" srcId="{31FECE9F-C8FE-43B2-BE48-B0A5F98B374C}" destId="{FB458A38-90B4-42CF-BADA-010CDCF46B7C}" srcOrd="0" destOrd="0" parTransId="{892F701A-8342-4999-91A1-731B035FDBAB}" sibTransId="{4250163A-98F6-4E25-808E-95E347C4B17A}"/>
    <dgm:cxn modelId="{1143C17A-C04E-4650-AC63-8A31986FF27B}" type="presOf" srcId="{D5DAAABF-4DCD-4916-9A4D-4D84512F9AA5}" destId="{CA3761FE-A891-4018-B843-18C5D1671769}" srcOrd="0" destOrd="3" presId="urn:microsoft.com/office/officeart/2005/8/layout/vList2"/>
    <dgm:cxn modelId="{A0BC04A9-0EC4-4919-BACF-B8524BFF9F25}" type="presOf" srcId="{FB458A38-90B4-42CF-BADA-010CDCF46B7C}" destId="{CA3761FE-A891-4018-B843-18C5D1671769}" srcOrd="0" destOrd="0" presId="urn:microsoft.com/office/officeart/2005/8/layout/vList2"/>
    <dgm:cxn modelId="{485E0D04-21A2-489A-B87B-590A43DF628B}" srcId="{31FECE9F-C8FE-43B2-BE48-B0A5F98B374C}" destId="{2B5ED936-1F24-4049-86E6-D0310BEFCCD5}" srcOrd="1" destOrd="0" parTransId="{CFFE7897-AD21-424C-9198-CE9DCA0BE20B}" sibTransId="{53840244-A8EB-4230-9A47-36DE7D49D900}"/>
    <dgm:cxn modelId="{0E525AC4-D6E2-4CF9-B0A2-1A7AEF7DE63B}" type="presOf" srcId="{31FECE9F-C8FE-43B2-BE48-B0A5F98B374C}" destId="{EAB726E7-273C-49CE-82B5-34AA5CB9F8FC}" srcOrd="0" destOrd="0" presId="urn:microsoft.com/office/officeart/2005/8/layout/vList2"/>
    <dgm:cxn modelId="{699747D7-6CBF-41DC-9BD4-CABB2E70F389}" srcId="{31FECE9F-C8FE-43B2-BE48-B0A5F98B374C}" destId="{521CE530-B677-41A5-8C50-C477CC3A9715}" srcOrd="5" destOrd="0" parTransId="{8F8DF0B4-0019-4047-AEA9-92F1429D4F3E}" sibTransId="{0E50CC1F-8D05-41BA-BACC-73076121A1CE}"/>
    <dgm:cxn modelId="{AB92B09C-994A-4971-8A0D-78369D2ED56D}" type="presOf" srcId="{F2B23967-4FB7-459A-9DDC-3D1E4BC75074}" destId="{CA3761FE-A891-4018-B843-18C5D1671769}" srcOrd="0" destOrd="6" presId="urn:microsoft.com/office/officeart/2005/8/layout/vList2"/>
    <dgm:cxn modelId="{E7F55E4A-FA3E-4A56-9C5E-F31B24C0D69C}" type="presOf" srcId="{56602473-723A-4C61-9ABC-45C4BB71F0D0}" destId="{4F4DF0ED-4117-43AC-9973-1D0F4C912B79}" srcOrd="0" destOrd="0" presId="urn:microsoft.com/office/officeart/2005/8/layout/vList2"/>
    <dgm:cxn modelId="{B5456D45-9326-403C-B053-6F38EC475F86}" srcId="{31FECE9F-C8FE-43B2-BE48-B0A5F98B374C}" destId="{13B8FC31-643C-4446-A858-E18A2173573A}" srcOrd="2" destOrd="0" parTransId="{B956CA90-FEA4-490F-A091-6960B1D64C73}" sibTransId="{D63023ED-D304-42E1-B661-FB65CE7FAA47}"/>
    <dgm:cxn modelId="{FC48697E-0FD8-4FBA-BFC6-1D5B767AACA5}" type="presParOf" srcId="{4F4DF0ED-4117-43AC-9973-1D0F4C912B79}" destId="{EAB726E7-273C-49CE-82B5-34AA5CB9F8FC}" srcOrd="0" destOrd="0" presId="urn:microsoft.com/office/officeart/2005/8/layout/vList2"/>
    <dgm:cxn modelId="{C072BFDD-FA2D-4A12-983D-84FC2DC81847}" type="presParOf" srcId="{4F4DF0ED-4117-43AC-9973-1D0F4C912B79}" destId="{CA3761FE-A891-4018-B843-18C5D1671769}"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9055281-B945-4712-9201-BB7DA686D668}" type="datetimeFigureOut">
              <a:rPr lang="en-US" smtClean="0"/>
              <a:t>9/19/2014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5754FE-EC73-4937-B016-8516A7417CC0}" type="slidenum">
              <a:rPr lang="en-US" smtClean="0"/>
              <a:t>‹#›</a:t>
            </a:fld>
            <a:endParaRPr lang="en-US"/>
          </a:p>
        </p:txBody>
      </p:sp>
    </p:spTree>
    <p:extLst>
      <p:ext uri="{BB962C8B-B14F-4D97-AF65-F5344CB8AC3E}">
        <p14:creationId xmlns:p14="http://schemas.microsoft.com/office/powerpoint/2010/main" val="37373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algn="l" defTabSz="931863">
              <a:defRPr sz="1200">
                <a:latin typeface="Arial" pitchFamily="34" charset="0"/>
                <a:ea typeface="ＭＳ Ｐゴシック" pitchFamily="34" charset="-128"/>
                <a:cs typeface="+mn-cs"/>
              </a:defRPr>
            </a:lvl1pPr>
          </a:lstStyle>
          <a:p>
            <a:pPr>
              <a:defRPr/>
            </a:pPr>
            <a:endParaRPr lang="en-US" dirty="0"/>
          </a:p>
        </p:txBody>
      </p:sp>
      <p:sp>
        <p:nvSpPr>
          <p:cNvPr id="12291"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algn="r" defTabSz="931863">
              <a:defRPr sz="1200">
                <a:latin typeface="Arial" pitchFamily="34" charset="0"/>
                <a:ea typeface="ＭＳ Ｐゴシック" pitchFamily="34" charset="-128"/>
                <a:cs typeface="+mn-cs"/>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algn="l" defTabSz="931863">
              <a:defRPr sz="1200">
                <a:latin typeface="Arial" pitchFamily="34" charset="0"/>
                <a:ea typeface="ＭＳ Ｐゴシック" pitchFamily="34" charset="-128"/>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algn="r" defTabSz="931863">
              <a:defRPr sz="1200">
                <a:latin typeface="Arial" pitchFamily="34" charset="0"/>
                <a:ea typeface="ＭＳ Ｐゴシック" pitchFamily="34" charset="-128"/>
                <a:cs typeface="+mn-cs"/>
              </a:defRPr>
            </a:lvl1pPr>
          </a:lstStyle>
          <a:p>
            <a:pPr>
              <a:defRPr/>
            </a:pPr>
            <a:fld id="{F63896E8-326B-4201-996C-2E7CB04CF9D7}" type="slidenum">
              <a:rPr lang="en-US"/>
              <a:pPr>
                <a:defRPr/>
              </a:pPr>
              <a:t>‹#›</a:t>
            </a:fld>
            <a:endParaRPr lang="en-US" dirty="0"/>
          </a:p>
        </p:txBody>
      </p:sp>
    </p:spTree>
    <p:extLst>
      <p:ext uri="{BB962C8B-B14F-4D97-AF65-F5344CB8AC3E}">
        <p14:creationId xmlns:p14="http://schemas.microsoft.com/office/powerpoint/2010/main" val="1552039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NPRM later this year</a:t>
            </a:r>
          </a:p>
          <a:p>
            <a:pPr marL="171431" indent="-171431">
              <a:buFont typeface="Arial" pitchFamily="34" charset="0"/>
              <a:buChar char="•"/>
            </a:pPr>
            <a:r>
              <a:rPr lang="en-US" dirty="0" smtClean="0"/>
              <a:t>Will address largest commercial demand</a:t>
            </a:r>
          </a:p>
          <a:p>
            <a:pPr marL="171431" indent="-171431">
              <a:buFont typeface="Arial" pitchFamily="34" charset="0"/>
              <a:buChar char="•"/>
            </a:pPr>
            <a:r>
              <a:rPr lang="en-US" dirty="0" smtClean="0"/>
              <a:t>Until it is out, all (except Arctic) commercial uses illegal</a:t>
            </a:r>
          </a:p>
          <a:p>
            <a:pPr marL="628580" lvl="1" indent="-171431">
              <a:buFont typeface="Arial" pitchFamily="34" charset="0"/>
              <a:buChar char="•"/>
            </a:pPr>
            <a:r>
              <a:rPr lang="en-US" dirty="0" smtClean="0"/>
              <a:t>Test sites excepted (R&amp;D)</a:t>
            </a:r>
          </a:p>
          <a:p>
            <a:pPr marL="628580" lvl="1" indent="-171431">
              <a:buFont typeface="Arial" pitchFamily="34" charset="0"/>
              <a:buChar char="•"/>
            </a:pPr>
            <a:r>
              <a:rPr lang="en-US" dirty="0" smtClean="0"/>
              <a:t>Possible exemption for movies/TV but not final yet</a:t>
            </a:r>
            <a:endParaRPr lang="en-US" dirty="0"/>
          </a:p>
        </p:txBody>
      </p:sp>
      <p:sp>
        <p:nvSpPr>
          <p:cNvPr id="4" name="Slide Number Placeholder 3"/>
          <p:cNvSpPr>
            <a:spLocks noGrp="1"/>
          </p:cNvSpPr>
          <p:nvPr>
            <p:ph type="sldNum" sz="quarter" idx="10"/>
          </p:nvPr>
        </p:nvSpPr>
        <p:spPr/>
        <p:txBody>
          <a:bodyPr/>
          <a:lstStyle/>
          <a:p>
            <a:pPr>
              <a:defRPr/>
            </a:pPr>
            <a:fld id="{F63896E8-326B-4201-996C-2E7CB04CF9D7}"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63606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Describe</a:t>
            </a:r>
            <a:r>
              <a:rPr lang="en-US" baseline="0" dirty="0" smtClean="0"/>
              <a:t> incident</a:t>
            </a:r>
          </a:p>
          <a:p>
            <a:pPr marL="171450" indent="-171450">
              <a:buFont typeface="Arial" panose="020B0604020202020204" pitchFamily="34" charset="0"/>
              <a:buChar char="•"/>
            </a:pPr>
            <a:r>
              <a:rPr lang="en-US" baseline="0" dirty="0" smtClean="0"/>
              <a:t>Based on FRN and AC fined $10k for “careless and reckless”</a:t>
            </a:r>
          </a:p>
          <a:p>
            <a:pPr marL="171450" indent="-171450">
              <a:buFont typeface="Arial" panose="020B0604020202020204" pitchFamily="34" charset="0"/>
              <a:buChar char="•"/>
            </a:pPr>
            <a:r>
              <a:rPr lang="en-US" baseline="0" dirty="0" smtClean="0"/>
              <a:t>Compliance is FAA objective and NOT enforcement</a:t>
            </a:r>
          </a:p>
          <a:p>
            <a:pPr marL="171450" indent="-171450">
              <a:buFont typeface="Arial" panose="020B0604020202020204" pitchFamily="34" charset="0"/>
              <a:buChar char="•"/>
            </a:pPr>
            <a:r>
              <a:rPr lang="en-US" baseline="0" dirty="0" smtClean="0"/>
              <a:t>Refused to comply and cease operations</a:t>
            </a:r>
          </a:p>
          <a:p>
            <a:pPr marL="171450" indent="-171450">
              <a:buFont typeface="Arial" panose="020B0604020202020204" pitchFamily="34" charset="0"/>
              <a:buChar char="•"/>
            </a:pPr>
            <a:r>
              <a:rPr lang="en-US" baseline="0" dirty="0" smtClean="0"/>
              <a:t>Appealed the fine to NTSB ALJ</a:t>
            </a:r>
          </a:p>
          <a:p>
            <a:pPr marL="171450" indent="-171450">
              <a:buFont typeface="Arial" panose="020B0604020202020204" pitchFamily="34" charset="0"/>
              <a:buChar char="•"/>
            </a:pPr>
            <a:r>
              <a:rPr lang="en-US" baseline="0" dirty="0" smtClean="0"/>
              <a:t>Won the case based on lack of specific UAS rules and judge agreed was model aircraft</a:t>
            </a:r>
          </a:p>
          <a:p>
            <a:pPr marL="171450" indent="-171450">
              <a:buFont typeface="Arial" panose="020B0604020202020204" pitchFamily="34" charset="0"/>
              <a:buChar char="•"/>
            </a:pPr>
            <a:r>
              <a:rPr lang="en-US" baseline="0" dirty="0" smtClean="0"/>
              <a:t>Some press reports stated FAA has no jurisdiction</a:t>
            </a:r>
          </a:p>
          <a:p>
            <a:pPr marL="171450" indent="-171450">
              <a:buFont typeface="Arial" panose="020B0604020202020204" pitchFamily="34" charset="0"/>
              <a:buChar char="•"/>
            </a:pPr>
            <a:r>
              <a:rPr lang="en-US" baseline="0" dirty="0" smtClean="0"/>
              <a:t>Could not be further from true but reports of UAS flying near airports have spiked (1-2/month to 4-6/month)</a:t>
            </a:r>
          </a:p>
          <a:p>
            <a:pPr marL="171450" indent="-171450">
              <a:buFont typeface="Arial" panose="020B0604020202020204" pitchFamily="34" charset="0"/>
              <a:buChar char="•"/>
            </a:pPr>
            <a:r>
              <a:rPr lang="en-US" baseline="0" dirty="0" smtClean="0"/>
              <a:t>June 23 FAA published our response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64920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 a new regulation – interpreting the language</a:t>
            </a:r>
            <a:r>
              <a:rPr lang="en-US" baseline="0" dirty="0" smtClean="0"/>
              <a:t> of section 336 so that everyone will have a common understanding of the law and existing rules</a:t>
            </a:r>
          </a:p>
          <a:p>
            <a:pPr marL="628650" lvl="1" indent="-171450">
              <a:buFont typeface="Arial" panose="020B0604020202020204" pitchFamily="34" charset="0"/>
              <a:buChar char="•"/>
            </a:pPr>
            <a:r>
              <a:rPr lang="en-US" baseline="0" dirty="0" smtClean="0"/>
              <a:t>Strictly for hobby or recreation – no business or financial gain</a:t>
            </a:r>
          </a:p>
          <a:p>
            <a:pPr marL="628650" lvl="1" indent="-171450">
              <a:buFont typeface="Arial" panose="020B0604020202020204" pitchFamily="34" charset="0"/>
              <a:buChar char="•"/>
            </a:pPr>
            <a:r>
              <a:rPr lang="en-US" baseline="0" dirty="0" smtClean="0"/>
              <a:t>Must gain permission from ATC when flying within 5 miles of an airport</a:t>
            </a:r>
          </a:p>
          <a:p>
            <a:pPr marL="1085850" lvl="2" indent="-171450">
              <a:buFont typeface="Arial" panose="020B0604020202020204" pitchFamily="34" charset="0"/>
              <a:buChar char="•"/>
            </a:pPr>
            <a:r>
              <a:rPr lang="en-US" baseline="0" dirty="0" smtClean="0"/>
              <a:t>Flying over the objection of ATC or airport operators considered endangering the safety of the NAS</a:t>
            </a:r>
          </a:p>
          <a:p>
            <a:pPr marL="171450" indent="-171450">
              <a:buFont typeface="Arial" panose="020B0604020202020204" pitchFamily="34" charset="0"/>
              <a:buChar char="•"/>
            </a:pPr>
            <a:r>
              <a:rPr lang="en-US" baseline="0" dirty="0" smtClean="0"/>
              <a:t>FAA expects modelers to know the FAA’s existing safety regulations – intended to prevent endangerment to safety</a:t>
            </a:r>
          </a:p>
          <a:p>
            <a:pPr marL="628650" lvl="1" indent="-171450">
              <a:buFont typeface="Arial" panose="020B0604020202020204" pitchFamily="34" charset="0"/>
              <a:buChar char="•"/>
            </a:pPr>
            <a:r>
              <a:rPr lang="en-US" baseline="0" dirty="0" smtClean="0"/>
              <a:t>Does not limit the FAA’s authority to take enforcement action against those who endanger the safety of the NAS</a:t>
            </a:r>
          </a:p>
          <a:p>
            <a:pPr marL="171450" lvl="0" indent="-171450">
              <a:buFont typeface="Arial" panose="020B0604020202020204" pitchFamily="34" charset="0"/>
              <a:buChar char="•"/>
            </a:pPr>
            <a:r>
              <a:rPr lang="en-US" baseline="0" dirty="0" smtClean="0"/>
              <a:t>FAA will investigate reported incidents and determine if enforcement is necessary</a:t>
            </a:r>
          </a:p>
          <a:p>
            <a:pPr marL="628650" lvl="1" indent="-171450">
              <a:buFont typeface="Arial" panose="020B0604020202020204" pitchFamily="34" charset="0"/>
              <a:buChar char="•"/>
            </a:pPr>
            <a:r>
              <a:rPr lang="en-US" baseline="0" dirty="0" smtClean="0"/>
              <a:t>Goal to make sure inspectors give standard information on how to comply with regulations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122246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236698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102594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105310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20</a:t>
            </a:fld>
            <a:endParaRPr lang="en-US" dirty="0"/>
          </a:p>
        </p:txBody>
      </p:sp>
    </p:spTree>
    <p:extLst>
      <p:ext uri="{BB962C8B-B14F-4D97-AF65-F5344CB8AC3E}">
        <p14:creationId xmlns:p14="http://schemas.microsoft.com/office/powerpoint/2010/main" val="426514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C197958-4CE5-4872-A6CE-7D12F54CE64E}" type="slidenum">
              <a:rPr lang="en-US" sz="1200">
                <a:solidFill>
                  <a:prstClr val="black"/>
                </a:solidFill>
              </a:rPr>
              <a:pPr eaLnBrk="1" hangingPunct="1"/>
              <a:t>21</a:t>
            </a:fld>
            <a:endParaRPr lang="en-US" sz="1200">
              <a:solidFill>
                <a:prstClr val="black"/>
              </a:solidFill>
            </a:endParaRPr>
          </a:p>
        </p:txBody>
      </p:sp>
      <p:sp>
        <p:nvSpPr>
          <p:cNvPr id="27651" name="Rectangle 2"/>
          <p:cNvSpPr>
            <a:spLocks noGrp="1" noRot="1" noChangeAspect="1" noChangeArrowheads="1" noTextEdit="1"/>
          </p:cNvSpPr>
          <p:nvPr>
            <p:ph type="sldImg"/>
          </p:nvPr>
        </p:nvSpPr>
        <p:spPr>
          <a:xfrm>
            <a:off x="1182688" y="696913"/>
            <a:ext cx="4648200" cy="3486150"/>
          </a:xfrm>
          <a:ln/>
        </p:spPr>
      </p:sp>
      <p:sp>
        <p:nvSpPr>
          <p:cNvPr id="27652" name="Rectangle 3"/>
          <p:cNvSpPr>
            <a:spLocks noGrp="1" noChangeArrowheads="1"/>
          </p:cNvSpPr>
          <p:nvPr>
            <p:ph type="body" idx="1"/>
          </p:nvPr>
        </p:nvSpPr>
        <p:spPr>
          <a:noFill/>
        </p:spPr>
        <p:txBody>
          <a:bodyPr/>
          <a:lstStyle/>
          <a:p>
            <a:pPr>
              <a:lnSpc>
                <a:spcPct val="115000"/>
              </a:lnSpc>
            </a:pPr>
            <a:endParaRPr lang="en-US" smtClean="0"/>
          </a:p>
        </p:txBody>
      </p:sp>
    </p:spTree>
    <p:extLst>
      <p:ext uri="{BB962C8B-B14F-4D97-AF65-F5344CB8AC3E}">
        <p14:creationId xmlns:p14="http://schemas.microsoft.com/office/powerpoint/2010/main" val="314892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a:t>
            </a:r>
            <a:r>
              <a:rPr lang="en-US" baseline="0" dirty="0" smtClean="0"/>
              <a:t> flexibility provided for by this statute, operators may petition for exemption from regulations mandated by Title 14 of the Code of Federal Regulations.</a:t>
            </a:r>
            <a:endParaRPr lang="en-US" dirty="0"/>
          </a:p>
        </p:txBody>
      </p:sp>
      <p:sp>
        <p:nvSpPr>
          <p:cNvPr id="4" name="Slide Number Placeholder 3"/>
          <p:cNvSpPr>
            <a:spLocks noGrp="1"/>
          </p:cNvSpPr>
          <p:nvPr>
            <p:ph type="sldNum" sz="quarter" idx="10"/>
          </p:nvPr>
        </p:nvSpPr>
        <p:spPr/>
        <p:txBody>
          <a:bodyPr/>
          <a:lstStyle/>
          <a:p>
            <a:fld id="{12750CAE-143A-4A6D-BED8-10DECBFBFC4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113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04" indent="-285704">
              <a:buFontTx/>
              <a:buChar char="•"/>
            </a:pPr>
            <a:r>
              <a:rPr lang="en-US" sz="1400" dirty="0">
                <a:ea typeface="Verdana" pitchFamily="34" charset="0"/>
                <a:cs typeface="Arial" pitchFamily="34" charset="0"/>
              </a:rPr>
              <a:t>When </a:t>
            </a:r>
            <a:r>
              <a:rPr lang="en-US" sz="1400" dirty="0" smtClean="0">
                <a:ea typeface="Verdana" pitchFamily="34" charset="0"/>
                <a:cs typeface="Arial" pitchFamily="34" charset="0"/>
              </a:rPr>
              <a:t>UAS Integration Office was </a:t>
            </a:r>
            <a:r>
              <a:rPr lang="en-US" sz="1400" dirty="0">
                <a:ea typeface="Verdana" pitchFamily="34" charset="0"/>
                <a:cs typeface="Arial" pitchFamily="34" charset="0"/>
              </a:rPr>
              <a:t>started, Jim Williams decided that UAS Integration needed a clear, concise vision statement (see slide).</a:t>
            </a: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492" eaLnBrk="0" hangingPunct="0">
              <a:defRPr sz="2400">
                <a:solidFill>
                  <a:schemeClr val="tx1"/>
                </a:solidFill>
                <a:latin typeface="Arial" charset="0"/>
              </a:defRPr>
            </a:lvl1pPr>
            <a:lvl2pPr marL="742831" indent="-285704" defTabSz="909492" eaLnBrk="0" hangingPunct="0">
              <a:defRPr sz="2400">
                <a:solidFill>
                  <a:schemeClr val="tx1"/>
                </a:solidFill>
                <a:latin typeface="Arial" charset="0"/>
              </a:defRPr>
            </a:lvl2pPr>
            <a:lvl3pPr marL="1142817" indent="-228564" defTabSz="909492" eaLnBrk="0" hangingPunct="0">
              <a:defRPr sz="2400">
                <a:solidFill>
                  <a:schemeClr val="tx1"/>
                </a:solidFill>
                <a:latin typeface="Arial" charset="0"/>
              </a:defRPr>
            </a:lvl3pPr>
            <a:lvl4pPr marL="1599943" indent="-228564" defTabSz="909492" eaLnBrk="0" hangingPunct="0">
              <a:defRPr sz="2400">
                <a:solidFill>
                  <a:schemeClr val="tx1"/>
                </a:solidFill>
                <a:latin typeface="Arial" charset="0"/>
              </a:defRPr>
            </a:lvl4pPr>
            <a:lvl5pPr marL="2057070" indent="-228564" defTabSz="909492" eaLnBrk="0" hangingPunct="0">
              <a:defRPr sz="2400">
                <a:solidFill>
                  <a:schemeClr val="tx1"/>
                </a:solidFill>
                <a:latin typeface="Arial" charset="0"/>
              </a:defRPr>
            </a:lvl5pPr>
            <a:lvl6pPr marL="2514196" indent="-228564" defTabSz="909492" eaLnBrk="0" fontAlgn="base" hangingPunct="0">
              <a:spcBef>
                <a:spcPct val="0"/>
              </a:spcBef>
              <a:spcAft>
                <a:spcPct val="0"/>
              </a:spcAft>
              <a:defRPr sz="2400">
                <a:solidFill>
                  <a:schemeClr val="tx1"/>
                </a:solidFill>
                <a:latin typeface="Arial" charset="0"/>
              </a:defRPr>
            </a:lvl6pPr>
            <a:lvl7pPr marL="2971322" indent="-228564" defTabSz="909492" eaLnBrk="0" fontAlgn="base" hangingPunct="0">
              <a:spcBef>
                <a:spcPct val="0"/>
              </a:spcBef>
              <a:spcAft>
                <a:spcPct val="0"/>
              </a:spcAft>
              <a:defRPr sz="2400">
                <a:solidFill>
                  <a:schemeClr val="tx1"/>
                </a:solidFill>
                <a:latin typeface="Arial" charset="0"/>
              </a:defRPr>
            </a:lvl7pPr>
            <a:lvl8pPr marL="3428448" indent="-228564" defTabSz="909492" eaLnBrk="0" fontAlgn="base" hangingPunct="0">
              <a:spcBef>
                <a:spcPct val="0"/>
              </a:spcBef>
              <a:spcAft>
                <a:spcPct val="0"/>
              </a:spcAft>
              <a:defRPr sz="2400">
                <a:solidFill>
                  <a:schemeClr val="tx1"/>
                </a:solidFill>
                <a:latin typeface="Arial" charset="0"/>
              </a:defRPr>
            </a:lvl8pPr>
            <a:lvl9pPr marL="3885575" indent="-228564" defTabSz="909492" eaLnBrk="0" fontAlgn="base" hangingPunct="0">
              <a:spcBef>
                <a:spcPct val="0"/>
              </a:spcBef>
              <a:spcAft>
                <a:spcPct val="0"/>
              </a:spcAft>
              <a:defRPr sz="2400">
                <a:solidFill>
                  <a:schemeClr val="tx1"/>
                </a:solidFill>
                <a:latin typeface="Arial" charset="0"/>
              </a:defRPr>
            </a:lvl9pPr>
          </a:lstStyle>
          <a:p>
            <a:pPr eaLnBrk="1" hangingPunct="1">
              <a:defRPr/>
            </a:pPr>
            <a:fld id="{D1668720-193E-4E23-A991-75C11A27A6EE}" type="slidenum">
              <a:rPr lang="en-US" sz="1200">
                <a:solidFill>
                  <a:prstClr val="black"/>
                </a:solidFill>
                <a:latin typeface="Times New Roman" pitchFamily="18" charset="0"/>
              </a:rPr>
              <a:pPr eaLnBrk="1" hangingPunct="1">
                <a:defRPr/>
              </a:pPr>
              <a:t>2</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160019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88" eaLnBrk="0" hangingPunct="0">
              <a:defRPr sz="2400">
                <a:solidFill>
                  <a:schemeClr val="tx1"/>
                </a:solidFill>
                <a:latin typeface="Arial" charset="0"/>
              </a:defRPr>
            </a:lvl1pPr>
            <a:lvl2pPr marL="742909" indent="-285734" defTabSz="909588" eaLnBrk="0" hangingPunct="0">
              <a:defRPr sz="2400">
                <a:solidFill>
                  <a:schemeClr val="tx1"/>
                </a:solidFill>
                <a:latin typeface="Arial" charset="0"/>
              </a:defRPr>
            </a:lvl2pPr>
            <a:lvl3pPr marL="1142937" indent="-228587" defTabSz="909588" eaLnBrk="0" hangingPunct="0">
              <a:defRPr sz="2400">
                <a:solidFill>
                  <a:schemeClr val="tx1"/>
                </a:solidFill>
                <a:latin typeface="Arial" charset="0"/>
              </a:defRPr>
            </a:lvl3pPr>
            <a:lvl4pPr marL="1600111" indent="-228587" defTabSz="909588" eaLnBrk="0" hangingPunct="0">
              <a:defRPr sz="2400">
                <a:solidFill>
                  <a:schemeClr val="tx1"/>
                </a:solidFill>
                <a:latin typeface="Arial" charset="0"/>
              </a:defRPr>
            </a:lvl4pPr>
            <a:lvl5pPr marL="2057287" indent="-228587" defTabSz="909588" eaLnBrk="0" hangingPunct="0">
              <a:defRPr sz="2400">
                <a:solidFill>
                  <a:schemeClr val="tx1"/>
                </a:solidFill>
                <a:latin typeface="Arial" charset="0"/>
              </a:defRPr>
            </a:lvl5pPr>
            <a:lvl6pPr marL="2514461" indent="-228587" defTabSz="909588" eaLnBrk="0" fontAlgn="base" hangingPunct="0">
              <a:spcBef>
                <a:spcPct val="0"/>
              </a:spcBef>
              <a:spcAft>
                <a:spcPct val="0"/>
              </a:spcAft>
              <a:defRPr sz="2400">
                <a:solidFill>
                  <a:schemeClr val="tx1"/>
                </a:solidFill>
                <a:latin typeface="Arial" charset="0"/>
              </a:defRPr>
            </a:lvl6pPr>
            <a:lvl7pPr marL="2971635" indent="-228587" defTabSz="909588" eaLnBrk="0" fontAlgn="base" hangingPunct="0">
              <a:spcBef>
                <a:spcPct val="0"/>
              </a:spcBef>
              <a:spcAft>
                <a:spcPct val="0"/>
              </a:spcAft>
              <a:defRPr sz="2400">
                <a:solidFill>
                  <a:schemeClr val="tx1"/>
                </a:solidFill>
                <a:latin typeface="Arial" charset="0"/>
              </a:defRPr>
            </a:lvl7pPr>
            <a:lvl8pPr marL="3428811" indent="-228587" defTabSz="909588" eaLnBrk="0" fontAlgn="base" hangingPunct="0">
              <a:spcBef>
                <a:spcPct val="0"/>
              </a:spcBef>
              <a:spcAft>
                <a:spcPct val="0"/>
              </a:spcAft>
              <a:defRPr sz="2400">
                <a:solidFill>
                  <a:schemeClr val="tx1"/>
                </a:solidFill>
                <a:latin typeface="Arial" charset="0"/>
              </a:defRPr>
            </a:lvl8pPr>
            <a:lvl9pPr marL="3885985" indent="-228587" defTabSz="909588" eaLnBrk="0" fontAlgn="base" hangingPunct="0">
              <a:spcBef>
                <a:spcPct val="0"/>
              </a:spcBef>
              <a:spcAft>
                <a:spcPct val="0"/>
              </a:spcAft>
              <a:defRPr sz="2400">
                <a:solidFill>
                  <a:schemeClr val="tx1"/>
                </a:solidFill>
                <a:latin typeface="Arial" charset="0"/>
              </a:defRPr>
            </a:lvl9pPr>
          </a:lstStyle>
          <a:p>
            <a:pPr eaLnBrk="1" hangingPunct="1">
              <a:defRPr/>
            </a:pPr>
            <a:fld id="{43F5E8A3-ED43-4EAB-8A58-4D0831C13188}" type="slidenum">
              <a:rPr lang="en-US" sz="1200">
                <a:latin typeface="Times New Roman" pitchFamily="18" charset="0"/>
              </a:rPr>
              <a:pPr eaLnBrk="1" hangingPunct="1">
                <a:defRPr/>
              </a:pPr>
              <a:t>3</a:t>
            </a:fld>
            <a:endParaRPr lang="en-US" sz="1200" dirty="0">
              <a:latin typeface="Times New Roman" pitchFamily="18" charset="0"/>
            </a:endParaRPr>
          </a:p>
        </p:txBody>
      </p:sp>
      <p:sp>
        <p:nvSpPr>
          <p:cNvPr id="37891" name="Rectangle 2"/>
          <p:cNvSpPr>
            <a:spLocks noGrp="1" noRot="1" noChangeAspect="1" noChangeArrowheads="1" noTextEdit="1"/>
          </p:cNvSpPr>
          <p:nvPr>
            <p:ph type="sldImg"/>
          </p:nvPr>
        </p:nvSpPr>
        <p:spPr>
          <a:xfrm>
            <a:off x="1181100" y="696913"/>
            <a:ext cx="4648200" cy="348615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34" indent="-285734">
              <a:buFontTx/>
              <a:buChar char="•"/>
            </a:pPr>
            <a:r>
              <a:rPr lang="en-US" sz="1400" dirty="0">
                <a:latin typeface="Arial" pitchFamily="34" charset="0"/>
                <a:ea typeface="Verdana" pitchFamily="34" charset="0"/>
                <a:cs typeface="Arial" pitchFamily="34" charset="0"/>
              </a:rPr>
              <a:t>Up until last year “integration” was all about public (governmental) aircraft accommodation via Certificates of Waiver or Authorization (COA)</a:t>
            </a:r>
          </a:p>
          <a:p>
            <a:pPr marL="285734" indent="-285734">
              <a:buFontTx/>
              <a:buChar char="•"/>
            </a:pPr>
            <a:r>
              <a:rPr lang="en-US" sz="1400" dirty="0">
                <a:latin typeface="Arial" pitchFamily="34" charset="0"/>
                <a:ea typeface="Verdana" pitchFamily="34" charset="0"/>
                <a:cs typeface="Arial" pitchFamily="34" charset="0"/>
              </a:rPr>
              <a:t>However, in August 2012, the FAA received the first civil certification application; once the certification process has been put to the test, modified for UAS, and the first civil UAS is certified, it will open up another avenue for NAS access </a:t>
            </a:r>
          </a:p>
          <a:p>
            <a:pPr marL="285734" indent="-285734">
              <a:buFontTx/>
              <a:buChar char="•"/>
            </a:pPr>
            <a:r>
              <a:rPr lang="en-US" sz="1400" dirty="0">
                <a:latin typeface="Arial" pitchFamily="34" charset="0"/>
                <a:ea typeface="Verdana" pitchFamily="34" charset="0"/>
                <a:cs typeface="Arial" pitchFamily="34" charset="0"/>
              </a:rPr>
              <a:t>Mid term begins integration, which includes:</a:t>
            </a:r>
          </a:p>
          <a:p>
            <a:pPr marL="742909" lvl="1" indent="-285734">
              <a:buFontTx/>
              <a:buChar char="•"/>
            </a:pPr>
            <a:r>
              <a:rPr lang="en-US" sz="1400" dirty="0">
                <a:latin typeface="Arial" pitchFamily="34" charset="0"/>
                <a:ea typeface="Verdana" pitchFamily="34" charset="0"/>
                <a:cs typeface="Arial" pitchFamily="34" charset="0"/>
              </a:rPr>
              <a:t>Releasing and then finalizing the small UAS rule </a:t>
            </a:r>
          </a:p>
          <a:p>
            <a:pPr marL="742909" lvl="1" indent="-285734">
              <a:buFontTx/>
              <a:buChar char="•"/>
            </a:pPr>
            <a:r>
              <a:rPr lang="en-US" sz="1400" dirty="0">
                <a:latin typeface="Arial" pitchFamily="34" charset="0"/>
                <a:ea typeface="Verdana" pitchFamily="34" charset="0"/>
                <a:cs typeface="Arial" pitchFamily="34" charset="0"/>
              </a:rPr>
              <a:t>Implementing NAS Voice System</a:t>
            </a:r>
          </a:p>
          <a:p>
            <a:pPr marL="742909" lvl="1" indent="-285734">
              <a:buFontTx/>
              <a:buChar char="•"/>
            </a:pPr>
            <a:r>
              <a:rPr lang="en-US" sz="1400" dirty="0">
                <a:latin typeface="Arial" pitchFamily="34" charset="0"/>
                <a:ea typeface="Verdana" pitchFamily="34" charset="0"/>
                <a:cs typeface="Arial" pitchFamily="34" charset="0"/>
              </a:rPr>
              <a:t>Standardizing procedures</a:t>
            </a:r>
          </a:p>
          <a:p>
            <a:pPr marL="285734" indent="-285734">
              <a:buFontTx/>
              <a:buChar char="•"/>
            </a:pPr>
            <a:r>
              <a:rPr lang="en-US" sz="1400" dirty="0">
                <a:latin typeface="Arial" pitchFamily="34" charset="0"/>
                <a:ea typeface="Verdana" pitchFamily="34" charset="0"/>
                <a:cs typeface="Arial" pitchFamily="34" charset="0"/>
              </a:rPr>
              <a:t>Long term includes:</a:t>
            </a:r>
          </a:p>
          <a:p>
            <a:pPr marL="742909" lvl="1" indent="-285734">
              <a:buFontTx/>
              <a:buChar char="•"/>
            </a:pPr>
            <a:r>
              <a:rPr lang="en-US" sz="1400" dirty="0">
                <a:latin typeface="Arial" pitchFamily="34" charset="0"/>
                <a:ea typeface="Verdana" pitchFamily="34" charset="0"/>
                <a:cs typeface="Arial" pitchFamily="34" charset="0"/>
              </a:rPr>
              <a:t>Integration of UAS into Next Gen UAS</a:t>
            </a:r>
          </a:p>
          <a:p>
            <a:pPr marL="742909" lvl="1" indent="-285734">
              <a:buFontTx/>
              <a:buChar char="•"/>
            </a:pPr>
            <a:endParaRPr lang="en-US"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1973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en-US" sz="1000" dirty="0" smtClean="0">
                <a:latin typeface="+mn-lt"/>
              </a:rPr>
              <a:t>Precision agriculture and public safety expected to comprise of 90% of UAS markets</a:t>
            </a:r>
          </a:p>
          <a:p>
            <a:pPr marL="171450" indent="-171450">
              <a:spcBef>
                <a:spcPts val="0"/>
              </a:spcBef>
              <a:spcAft>
                <a:spcPts val="0"/>
              </a:spcAft>
              <a:buFont typeface="Arial" panose="020B0604020202020204" pitchFamily="34" charset="0"/>
              <a:buChar char="•"/>
            </a:pPr>
            <a:r>
              <a:rPr lang="en-US" sz="1000" dirty="0" smtClean="0">
                <a:latin typeface="+mn-lt"/>
              </a:rPr>
              <a:t>Economic impact in the first 3 years:</a:t>
            </a:r>
            <a:r>
              <a:rPr lang="en-US" sz="1000" baseline="0" dirty="0" smtClean="0">
                <a:latin typeface="+mn-lt"/>
              </a:rPr>
              <a:t> $13.6 billion</a:t>
            </a:r>
          </a:p>
          <a:p>
            <a:pPr marL="628650" lvl="1" indent="-171450">
              <a:spcBef>
                <a:spcPts val="0"/>
              </a:spcBef>
              <a:spcAft>
                <a:spcPts val="0"/>
              </a:spcAft>
              <a:buFont typeface="Arial" panose="020B0604020202020204" pitchFamily="34" charset="0"/>
              <a:buChar char="•"/>
            </a:pPr>
            <a:r>
              <a:rPr lang="en-US" sz="1000" baseline="0" dirty="0" smtClean="0">
                <a:latin typeface="+mn-lt"/>
              </a:rPr>
              <a:t>Cumulating to more than $82.1 billion 2015-2025</a:t>
            </a:r>
          </a:p>
          <a:p>
            <a:pPr marL="171450" lvl="0" indent="-171450">
              <a:spcBef>
                <a:spcPts val="0"/>
              </a:spcBef>
              <a:spcAft>
                <a:spcPts val="0"/>
              </a:spcAft>
              <a:buFont typeface="Arial" panose="020B0604020202020204" pitchFamily="34" charset="0"/>
              <a:buChar char="•"/>
            </a:pPr>
            <a:r>
              <a:rPr lang="en-US" sz="1000" baseline="0" dirty="0" smtClean="0">
                <a:latin typeface="+mn-lt"/>
              </a:rPr>
              <a:t>By 2025, total job creation (expected): 103,776 </a:t>
            </a:r>
          </a:p>
          <a:p>
            <a:pPr marL="628650" lvl="1" indent="-171450">
              <a:spcBef>
                <a:spcPts val="0"/>
              </a:spcBef>
              <a:spcAft>
                <a:spcPts val="0"/>
              </a:spcAft>
              <a:buFont typeface="Arial" panose="020B0604020202020204" pitchFamily="34" charset="0"/>
              <a:buChar char="•"/>
            </a:pPr>
            <a:r>
              <a:rPr lang="en-US" sz="1000" baseline="0" dirty="0" smtClean="0">
                <a:latin typeface="+mn-lt"/>
              </a:rPr>
              <a:t>70,000 new jobs expected in first 3 years</a:t>
            </a:r>
          </a:p>
          <a:p>
            <a:pPr marL="171450" lvl="0" indent="-171450">
              <a:spcBef>
                <a:spcPts val="0"/>
              </a:spcBef>
              <a:spcAft>
                <a:spcPts val="0"/>
              </a:spcAft>
              <a:buFont typeface="Arial" panose="020B0604020202020204" pitchFamily="34" charset="0"/>
              <a:buChar char="•"/>
            </a:pPr>
            <a:r>
              <a:rPr lang="en-US" sz="1000" baseline="0" dirty="0" smtClean="0">
                <a:latin typeface="+mn-lt"/>
              </a:rPr>
              <a:t>States likely to be impacted most:</a:t>
            </a:r>
          </a:p>
          <a:p>
            <a:pPr marL="628650" lvl="1" indent="-171450">
              <a:spcBef>
                <a:spcPts val="0"/>
              </a:spcBef>
              <a:spcAft>
                <a:spcPts val="0"/>
              </a:spcAft>
              <a:buFont typeface="Arial" panose="020B0604020202020204" pitchFamily="34" charset="0"/>
              <a:buChar char="•"/>
            </a:pPr>
            <a:r>
              <a:rPr lang="en-US" sz="1000" baseline="0" dirty="0" smtClean="0">
                <a:latin typeface="+mn-lt"/>
              </a:rPr>
              <a:t>California</a:t>
            </a:r>
          </a:p>
          <a:p>
            <a:pPr marL="628650" lvl="1" indent="-171450">
              <a:spcBef>
                <a:spcPts val="0"/>
              </a:spcBef>
              <a:spcAft>
                <a:spcPts val="0"/>
              </a:spcAft>
              <a:buFont typeface="Arial" panose="020B0604020202020204" pitchFamily="34" charset="0"/>
              <a:buChar char="•"/>
            </a:pPr>
            <a:r>
              <a:rPr lang="en-US" sz="1000" baseline="0" dirty="0" smtClean="0">
                <a:latin typeface="+mn-lt"/>
              </a:rPr>
              <a:t>Washington</a:t>
            </a:r>
          </a:p>
          <a:p>
            <a:pPr marL="628650" lvl="1" indent="-171450">
              <a:spcBef>
                <a:spcPts val="0"/>
              </a:spcBef>
              <a:spcAft>
                <a:spcPts val="0"/>
              </a:spcAft>
              <a:buFont typeface="Arial" panose="020B0604020202020204" pitchFamily="34" charset="0"/>
              <a:buChar char="•"/>
            </a:pPr>
            <a:r>
              <a:rPr lang="en-US" sz="1000" baseline="0" dirty="0" smtClean="0">
                <a:latin typeface="+mn-lt"/>
              </a:rPr>
              <a:t>Texas</a:t>
            </a:r>
          </a:p>
          <a:p>
            <a:pPr marL="628650" lvl="1" indent="-171450">
              <a:spcBef>
                <a:spcPts val="0"/>
              </a:spcBef>
              <a:spcAft>
                <a:spcPts val="0"/>
              </a:spcAft>
              <a:buFont typeface="Arial" panose="020B0604020202020204" pitchFamily="34" charset="0"/>
              <a:buChar char="•"/>
            </a:pPr>
            <a:r>
              <a:rPr lang="en-US" sz="1000" baseline="0" dirty="0" smtClean="0">
                <a:latin typeface="+mn-lt"/>
              </a:rPr>
              <a:t>Florida</a:t>
            </a:r>
          </a:p>
          <a:p>
            <a:pPr marL="628650" lvl="1" indent="-171450">
              <a:spcBef>
                <a:spcPts val="0"/>
              </a:spcBef>
              <a:spcAft>
                <a:spcPts val="0"/>
              </a:spcAft>
              <a:buFont typeface="Arial" panose="020B0604020202020204" pitchFamily="34" charset="0"/>
              <a:buChar char="•"/>
            </a:pPr>
            <a:r>
              <a:rPr lang="en-US" sz="1000" baseline="0" dirty="0" smtClean="0">
                <a:latin typeface="+mn-lt"/>
              </a:rPr>
              <a:t>Arizona</a:t>
            </a:r>
          </a:p>
          <a:p>
            <a:pPr marL="628650" lvl="1" indent="-171450">
              <a:spcBef>
                <a:spcPts val="0"/>
              </a:spcBef>
              <a:spcAft>
                <a:spcPts val="0"/>
              </a:spcAft>
              <a:buFont typeface="Arial" panose="020B0604020202020204" pitchFamily="34" charset="0"/>
              <a:buChar char="•"/>
            </a:pPr>
            <a:r>
              <a:rPr lang="en-US" sz="1000" baseline="0" dirty="0" smtClean="0">
                <a:latin typeface="+mn-lt"/>
              </a:rPr>
              <a:t>Connecticut</a:t>
            </a:r>
          </a:p>
          <a:p>
            <a:pPr marL="628650" lvl="1" indent="-171450">
              <a:spcBef>
                <a:spcPts val="0"/>
              </a:spcBef>
              <a:spcAft>
                <a:spcPts val="0"/>
              </a:spcAft>
              <a:buFont typeface="Arial" panose="020B0604020202020204" pitchFamily="34" charset="0"/>
              <a:buChar char="•"/>
            </a:pPr>
            <a:r>
              <a:rPr lang="en-US" sz="1000" baseline="0" dirty="0" smtClean="0">
                <a:latin typeface="+mn-lt"/>
              </a:rPr>
              <a:t>Kansas</a:t>
            </a:r>
          </a:p>
          <a:p>
            <a:pPr marL="628650" lvl="1" indent="-171450">
              <a:spcBef>
                <a:spcPts val="0"/>
              </a:spcBef>
              <a:spcAft>
                <a:spcPts val="0"/>
              </a:spcAft>
              <a:buFont typeface="Arial" panose="020B0604020202020204" pitchFamily="34" charset="0"/>
              <a:buChar char="•"/>
            </a:pPr>
            <a:r>
              <a:rPr lang="en-US" sz="1000" baseline="0" dirty="0" smtClean="0">
                <a:latin typeface="+mn-lt"/>
              </a:rPr>
              <a:t>Virginia</a:t>
            </a:r>
          </a:p>
          <a:p>
            <a:pPr marL="628650" lvl="1" indent="-171450">
              <a:spcBef>
                <a:spcPts val="0"/>
              </a:spcBef>
              <a:spcAft>
                <a:spcPts val="0"/>
              </a:spcAft>
              <a:buFont typeface="Arial" panose="020B0604020202020204" pitchFamily="34" charset="0"/>
              <a:buChar char="•"/>
            </a:pPr>
            <a:r>
              <a:rPr lang="en-US" sz="1000" baseline="0" dirty="0" smtClean="0">
                <a:latin typeface="+mn-lt"/>
              </a:rPr>
              <a:t>New York</a:t>
            </a:r>
          </a:p>
          <a:p>
            <a:pPr marL="628650" lvl="1" indent="-171450">
              <a:spcBef>
                <a:spcPts val="0"/>
              </a:spcBef>
              <a:spcAft>
                <a:spcPts val="0"/>
              </a:spcAft>
              <a:buFont typeface="Arial" panose="020B0604020202020204" pitchFamily="34" charset="0"/>
              <a:buChar char="•"/>
            </a:pPr>
            <a:r>
              <a:rPr lang="en-US" sz="1000" baseline="0" dirty="0" smtClean="0">
                <a:latin typeface="+mn-lt"/>
              </a:rPr>
              <a:t>Pennsylvania</a:t>
            </a:r>
          </a:p>
          <a:p>
            <a:pPr marL="171450" lvl="0" indent="-171450">
              <a:spcBef>
                <a:spcPts val="0"/>
              </a:spcBef>
              <a:spcAft>
                <a:spcPts val="0"/>
              </a:spcAft>
              <a:buFont typeface="Arial" panose="020B0604020202020204" pitchFamily="34" charset="0"/>
              <a:buChar char="•"/>
            </a:pPr>
            <a:r>
              <a:rPr lang="en-US" sz="1000" baseline="0" dirty="0" smtClean="0">
                <a:latin typeface="+mn-lt"/>
              </a:rPr>
              <a:t>Anticipated 150,000 unit sales annually for agricultural purposes at maturity</a:t>
            </a:r>
          </a:p>
          <a:p>
            <a:pPr marL="171450" lvl="0" indent="-171450">
              <a:spcBef>
                <a:spcPts val="0"/>
              </a:spcBef>
              <a:spcAft>
                <a:spcPts val="0"/>
              </a:spcAft>
              <a:buFont typeface="Arial" panose="020B0604020202020204" pitchFamily="34" charset="0"/>
              <a:buChar char="•"/>
            </a:pPr>
            <a:r>
              <a:rPr lang="en-US" sz="1000" baseline="0" dirty="0" smtClean="0">
                <a:latin typeface="+mn-lt"/>
              </a:rPr>
              <a:t>Potential for 50% growth in first year, additional 5% growth in subsequent years (use in agricultural markets)</a:t>
            </a:r>
          </a:p>
          <a:p>
            <a:pPr marL="628650" lvl="1" indent="-171450">
              <a:spcBef>
                <a:spcPts val="0"/>
              </a:spcBef>
              <a:spcAft>
                <a:spcPts val="0"/>
              </a:spcAft>
              <a:buFont typeface="Arial" panose="020B0604020202020204" pitchFamily="34" charset="0"/>
              <a:buChar char="•"/>
            </a:pPr>
            <a:r>
              <a:rPr lang="en-US" sz="1000" baseline="0" dirty="0" smtClean="0">
                <a:latin typeface="+mn-lt"/>
              </a:rPr>
              <a:t>Japan year one: 20% growth with no previous knowledge of systems (1990)</a:t>
            </a:r>
          </a:p>
          <a:p>
            <a:pPr marL="628650" lvl="1" indent="-171450">
              <a:spcBef>
                <a:spcPts val="0"/>
              </a:spcBef>
              <a:spcAft>
                <a:spcPts val="0"/>
              </a:spcAft>
              <a:buFont typeface="Arial" panose="020B0604020202020204" pitchFamily="34" charset="0"/>
              <a:buChar char="•"/>
            </a:pPr>
            <a:r>
              <a:rPr lang="en-US" sz="1000" baseline="0" dirty="0" smtClean="0">
                <a:latin typeface="+mn-lt"/>
              </a:rPr>
              <a:t>U.S. growth expected to mimic Japan</a:t>
            </a:r>
            <a:endParaRPr lang="en-US" sz="1000" dirty="0" smtClean="0">
              <a:latin typeface="+mn-lt"/>
            </a:endParaRPr>
          </a:p>
          <a:p>
            <a:pPr>
              <a:spcBef>
                <a:spcPts val="0"/>
              </a:spcBef>
              <a:spcAft>
                <a:spcPts val="0"/>
              </a:spcAft>
            </a:pPr>
            <a:endParaRPr lang="en-US" sz="1000" dirty="0" smtClean="0">
              <a:latin typeface="+mn-lt"/>
            </a:endParaRPr>
          </a:p>
          <a:p>
            <a:pPr>
              <a:spcBef>
                <a:spcPts val="0"/>
              </a:spcBef>
              <a:spcAft>
                <a:spcPts val="0"/>
              </a:spcAft>
            </a:pPr>
            <a:r>
              <a:rPr lang="en-US" sz="1000" dirty="0" smtClean="0">
                <a:latin typeface="+mn-lt"/>
              </a:rPr>
              <a:t>Total projected </a:t>
            </a:r>
            <a:r>
              <a:rPr lang="en-US" sz="1000" baseline="0" dirty="0" smtClean="0">
                <a:latin typeface="+mn-lt"/>
              </a:rPr>
              <a:t>spending, 2015:</a:t>
            </a:r>
          </a:p>
          <a:p>
            <a:pPr marL="171450" indent="-171450">
              <a:spcBef>
                <a:spcPts val="0"/>
              </a:spcBef>
              <a:spcAft>
                <a:spcPts val="0"/>
              </a:spcAft>
              <a:buFont typeface="Arial" panose="020B0604020202020204" pitchFamily="34" charset="0"/>
              <a:buChar char="•"/>
            </a:pPr>
            <a:r>
              <a:rPr lang="en-US" sz="1000" baseline="0" dirty="0" smtClean="0">
                <a:latin typeface="+mn-lt"/>
              </a:rPr>
              <a:t>$2,096.5 million ($41,929,742-$61,565,404 expected to agriculture)</a:t>
            </a:r>
          </a:p>
          <a:p>
            <a:pPr marL="171450" indent="-171450">
              <a:spcBef>
                <a:spcPts val="0"/>
              </a:spcBef>
              <a:spcAft>
                <a:spcPts val="0"/>
              </a:spcAft>
              <a:buFont typeface="Arial" panose="020B0604020202020204" pitchFamily="34" charset="0"/>
              <a:buChar char="•"/>
            </a:pPr>
            <a:r>
              <a:rPr lang="en-US" sz="1000" dirty="0" smtClean="0">
                <a:latin typeface="+mn-lt"/>
              </a:rPr>
              <a:t>Total job creation: 21,565 (431-633 new jobs)</a:t>
            </a:r>
          </a:p>
          <a:p>
            <a:pPr marL="171450" indent="-171450">
              <a:spcBef>
                <a:spcPts val="0"/>
              </a:spcBef>
              <a:spcAft>
                <a:spcPts val="0"/>
              </a:spcAft>
              <a:buFont typeface="Arial" panose="020B0604020202020204" pitchFamily="34" charset="0"/>
              <a:buChar char="•"/>
            </a:pPr>
            <a:r>
              <a:rPr lang="en-US" sz="1000" dirty="0" smtClean="0">
                <a:latin typeface="+mn-lt"/>
              </a:rPr>
              <a:t>Largest</a:t>
            </a:r>
            <a:r>
              <a:rPr lang="en-US" sz="1000" baseline="0" dirty="0" smtClean="0">
                <a:latin typeface="+mn-lt"/>
              </a:rPr>
              <a:t> impact California</a:t>
            </a:r>
          </a:p>
          <a:p>
            <a:pPr marL="628650" lvl="1" indent="-171450">
              <a:spcBef>
                <a:spcPts val="0"/>
              </a:spcBef>
              <a:spcAft>
                <a:spcPts val="0"/>
              </a:spcAft>
              <a:buFont typeface="Arial" panose="020B0604020202020204" pitchFamily="34" charset="0"/>
              <a:buChar char="•"/>
            </a:pPr>
            <a:r>
              <a:rPr lang="en-US" sz="1000" baseline="0" dirty="0" smtClean="0">
                <a:latin typeface="+mn-lt"/>
              </a:rPr>
              <a:t>Direct impact:</a:t>
            </a:r>
          </a:p>
          <a:p>
            <a:pPr marL="1085850" lvl="2" indent="-171450">
              <a:spcBef>
                <a:spcPts val="0"/>
              </a:spcBef>
              <a:spcAft>
                <a:spcPts val="0"/>
              </a:spcAft>
              <a:buFont typeface="Arial" panose="020B0604020202020204" pitchFamily="34" charset="0"/>
              <a:buChar char="•"/>
            </a:pPr>
            <a:r>
              <a:rPr lang="en-US" sz="1000" baseline="0" dirty="0" smtClean="0">
                <a:latin typeface="+mn-lt"/>
              </a:rPr>
              <a:t>$366.9 million ($185,307,769 agriculture)</a:t>
            </a:r>
          </a:p>
          <a:p>
            <a:pPr marL="1085850" lvl="2" indent="-171450">
              <a:spcBef>
                <a:spcPts val="0"/>
              </a:spcBef>
              <a:spcAft>
                <a:spcPts val="0"/>
              </a:spcAft>
              <a:buFont typeface="Arial" panose="020B0604020202020204" pitchFamily="34" charset="0"/>
              <a:buChar char="•"/>
            </a:pPr>
            <a:r>
              <a:rPr lang="en-US" sz="1000" baseline="0" dirty="0" smtClean="0">
                <a:latin typeface="+mn-lt"/>
              </a:rPr>
              <a:t>3,774 new jobs (1,942 agriculture)</a:t>
            </a:r>
            <a:endParaRPr lang="en-US" sz="1000" baseline="0" dirty="0">
              <a:latin typeface="+mn-lt"/>
            </a:endParaRPr>
          </a:p>
          <a:p>
            <a:pPr marL="628650" lvl="1" indent="-171450">
              <a:spcBef>
                <a:spcPts val="0"/>
              </a:spcBef>
              <a:spcAft>
                <a:spcPts val="0"/>
              </a:spcAft>
              <a:buFont typeface="Arial" panose="020B0604020202020204" pitchFamily="34" charset="0"/>
              <a:buChar char="•"/>
            </a:pPr>
            <a:r>
              <a:rPr lang="en-US" sz="1000" baseline="0" dirty="0" smtClean="0">
                <a:latin typeface="+mn-lt"/>
              </a:rPr>
              <a:t>Indirect impact:</a:t>
            </a:r>
          </a:p>
          <a:p>
            <a:pPr marL="1085850" lvl="2" indent="-171450">
              <a:spcBef>
                <a:spcPts val="0"/>
              </a:spcBef>
              <a:spcAft>
                <a:spcPts val="0"/>
              </a:spcAft>
              <a:buFont typeface="Arial" panose="020B0604020202020204" pitchFamily="34" charset="0"/>
              <a:buChar char="•"/>
            </a:pPr>
            <a:r>
              <a:rPr lang="en-US" sz="1000" baseline="0" dirty="0" smtClean="0">
                <a:latin typeface="+mn-lt"/>
              </a:rPr>
              <a:t>$85,230,970-$14,302,673 agriculture</a:t>
            </a:r>
          </a:p>
          <a:p>
            <a:pPr marL="1085850" lvl="2" indent="-171450">
              <a:spcBef>
                <a:spcPts val="0"/>
              </a:spcBef>
              <a:spcAft>
                <a:spcPts val="0"/>
              </a:spcAft>
              <a:buFont typeface="Arial" panose="020B0604020202020204" pitchFamily="34" charset="0"/>
              <a:buChar char="•"/>
            </a:pPr>
            <a:r>
              <a:rPr lang="en-US" sz="1000" baseline="0" dirty="0" smtClean="0">
                <a:latin typeface="+mn-lt"/>
              </a:rPr>
              <a:t>102-150 new jobs agriculture</a:t>
            </a:r>
          </a:p>
          <a:p>
            <a:pPr marL="628650" lvl="1" indent="-171450">
              <a:spcBef>
                <a:spcPts val="0"/>
              </a:spcBef>
              <a:spcAft>
                <a:spcPts val="0"/>
              </a:spcAft>
              <a:buFont typeface="Arial" panose="020B0604020202020204" pitchFamily="34" charset="0"/>
              <a:buChar char="•"/>
            </a:pPr>
            <a:r>
              <a:rPr lang="en-US" sz="1000" baseline="0" dirty="0" smtClean="0">
                <a:latin typeface="+mn-lt"/>
              </a:rPr>
              <a:t>Induced spending:</a:t>
            </a:r>
          </a:p>
          <a:p>
            <a:pPr marL="1085850" lvl="2" indent="-171450">
              <a:spcBef>
                <a:spcPts val="0"/>
              </a:spcBef>
              <a:spcAft>
                <a:spcPts val="0"/>
              </a:spcAft>
              <a:buFont typeface="Arial" panose="020B0604020202020204" pitchFamily="34" charset="0"/>
              <a:buChar char="•"/>
            </a:pPr>
            <a:r>
              <a:rPr lang="en-US" sz="1000" baseline="0" dirty="0" smtClean="0">
                <a:latin typeface="+mn-lt"/>
              </a:rPr>
              <a:t>$96,348,773 agriculture</a:t>
            </a:r>
          </a:p>
          <a:p>
            <a:pPr marL="1085850" lvl="2" indent="-171450">
              <a:spcBef>
                <a:spcPts val="0"/>
              </a:spcBef>
              <a:spcAft>
                <a:spcPts val="0"/>
              </a:spcAft>
              <a:buFont typeface="Arial" panose="020B0604020202020204" pitchFamily="34" charset="0"/>
              <a:buChar char="•"/>
            </a:pPr>
            <a:r>
              <a:rPr lang="en-US" sz="1000" baseline="0" dirty="0" smtClean="0">
                <a:latin typeface="+mn-lt"/>
              </a:rPr>
              <a:t>1,010 new jobs agriculture</a:t>
            </a:r>
          </a:p>
        </p:txBody>
      </p:sp>
      <p:sp>
        <p:nvSpPr>
          <p:cNvPr id="4" name="Slide Number Placeholder 3"/>
          <p:cNvSpPr>
            <a:spLocks noGrp="1"/>
          </p:cNvSpPr>
          <p:nvPr>
            <p:ph type="sldNum" sz="quarter" idx="10"/>
          </p:nvPr>
        </p:nvSpPr>
        <p:spPr/>
        <p:txBody>
          <a:bodyPr/>
          <a:lstStyle/>
          <a:p>
            <a:pPr>
              <a:defRPr/>
            </a:pPr>
            <a:fld id="{1522B87C-3147-435C-A38C-692DAB5BADB7}" type="slidenum">
              <a:rPr lang="en-US" smtClean="0"/>
              <a:pPr>
                <a:defRPr/>
              </a:pPr>
              <a:t>4</a:t>
            </a:fld>
            <a:endParaRPr lang="en-US" dirty="0"/>
          </a:p>
        </p:txBody>
      </p:sp>
    </p:spTree>
    <p:extLst>
      <p:ext uri="{BB962C8B-B14F-4D97-AF65-F5344CB8AC3E}">
        <p14:creationId xmlns:p14="http://schemas.microsoft.com/office/powerpoint/2010/main" val="19990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42" eaLnBrk="0" hangingPunct="0">
              <a:defRPr sz="2400">
                <a:solidFill>
                  <a:schemeClr val="tx1"/>
                </a:solidFill>
                <a:latin typeface="Arial" charset="0"/>
              </a:defRPr>
            </a:lvl1pPr>
            <a:lvl2pPr marL="742872" indent="-285720" defTabSz="909542" eaLnBrk="0" hangingPunct="0">
              <a:defRPr sz="2400">
                <a:solidFill>
                  <a:schemeClr val="tx1"/>
                </a:solidFill>
                <a:latin typeface="Arial" charset="0"/>
              </a:defRPr>
            </a:lvl2pPr>
            <a:lvl3pPr marL="1142880" indent="-228576" defTabSz="909542" eaLnBrk="0" hangingPunct="0">
              <a:defRPr sz="2400">
                <a:solidFill>
                  <a:schemeClr val="tx1"/>
                </a:solidFill>
                <a:latin typeface="Arial" charset="0"/>
              </a:defRPr>
            </a:lvl3pPr>
            <a:lvl4pPr marL="1600032" indent="-228576" defTabSz="909542" eaLnBrk="0" hangingPunct="0">
              <a:defRPr sz="2400">
                <a:solidFill>
                  <a:schemeClr val="tx1"/>
                </a:solidFill>
                <a:latin typeface="Arial" charset="0"/>
              </a:defRPr>
            </a:lvl4pPr>
            <a:lvl5pPr marL="2057183" indent="-228576" defTabSz="909542" eaLnBrk="0" hangingPunct="0">
              <a:defRPr sz="2400">
                <a:solidFill>
                  <a:schemeClr val="tx1"/>
                </a:solidFill>
                <a:latin typeface="Arial" charset="0"/>
              </a:defRPr>
            </a:lvl5pPr>
            <a:lvl6pPr marL="2514335" indent="-228576" defTabSz="909542" eaLnBrk="0" fontAlgn="base" hangingPunct="0">
              <a:spcBef>
                <a:spcPct val="0"/>
              </a:spcBef>
              <a:spcAft>
                <a:spcPct val="0"/>
              </a:spcAft>
              <a:defRPr sz="2400">
                <a:solidFill>
                  <a:schemeClr val="tx1"/>
                </a:solidFill>
                <a:latin typeface="Arial" charset="0"/>
              </a:defRPr>
            </a:lvl6pPr>
            <a:lvl7pPr marL="2971487" indent="-228576" defTabSz="909542" eaLnBrk="0" fontAlgn="base" hangingPunct="0">
              <a:spcBef>
                <a:spcPct val="0"/>
              </a:spcBef>
              <a:spcAft>
                <a:spcPct val="0"/>
              </a:spcAft>
              <a:defRPr sz="2400">
                <a:solidFill>
                  <a:schemeClr val="tx1"/>
                </a:solidFill>
                <a:latin typeface="Arial" charset="0"/>
              </a:defRPr>
            </a:lvl7pPr>
            <a:lvl8pPr marL="3428638" indent="-228576" defTabSz="909542" eaLnBrk="0" fontAlgn="base" hangingPunct="0">
              <a:spcBef>
                <a:spcPct val="0"/>
              </a:spcBef>
              <a:spcAft>
                <a:spcPct val="0"/>
              </a:spcAft>
              <a:defRPr sz="2400">
                <a:solidFill>
                  <a:schemeClr val="tx1"/>
                </a:solidFill>
                <a:latin typeface="Arial" charset="0"/>
              </a:defRPr>
            </a:lvl8pPr>
            <a:lvl9pPr marL="3885790" indent="-228576" defTabSz="909542" eaLnBrk="0" fontAlgn="base" hangingPunct="0">
              <a:spcBef>
                <a:spcPct val="0"/>
              </a:spcBef>
              <a:spcAft>
                <a:spcPct val="0"/>
              </a:spcAft>
              <a:defRPr sz="2400">
                <a:solidFill>
                  <a:schemeClr val="tx1"/>
                </a:solidFill>
                <a:latin typeface="Arial" charset="0"/>
              </a:defRPr>
            </a:lvl9pPr>
          </a:lstStyle>
          <a:p>
            <a:pPr eaLnBrk="1" hangingPunct="1">
              <a:defRPr/>
            </a:pPr>
            <a:fld id="{22F60930-BF6C-4F38-9AB9-F8C4C00A9CBA}" type="slidenum">
              <a:rPr lang="en-US" sz="1200">
                <a:latin typeface="Times New Roman" pitchFamily="18" charset="0"/>
              </a:rPr>
              <a:pPr eaLnBrk="1" hangingPunct="1">
                <a:defRPr/>
              </a:pPr>
              <a:t>5</a:t>
            </a:fld>
            <a:endParaRPr lang="en-US" sz="1200" dirty="0">
              <a:latin typeface="Times New Roman" pitchFamily="18" charset="0"/>
            </a:endParaRPr>
          </a:p>
        </p:txBody>
      </p:sp>
      <p:sp>
        <p:nvSpPr>
          <p:cNvPr id="3993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3" tIns="46576" rIns="93153" bIns="46576" anchor="b"/>
          <a:lstStyle>
            <a:lvl1pPr defTabSz="933450" eaLnBrk="0" hangingPunct="0">
              <a:defRPr sz="2400">
                <a:solidFill>
                  <a:schemeClr val="tx1"/>
                </a:solidFill>
                <a:latin typeface="Arial" charset="0"/>
                <a:cs typeface="Arial" charset="0"/>
              </a:defRPr>
            </a:lvl1pPr>
            <a:lvl2pPr marL="742950" indent="-285750" defTabSz="933450" eaLnBrk="0" hangingPunct="0">
              <a:defRPr sz="2400">
                <a:solidFill>
                  <a:schemeClr val="tx1"/>
                </a:solidFill>
                <a:latin typeface="Arial" charset="0"/>
                <a:cs typeface="Arial" charset="0"/>
              </a:defRPr>
            </a:lvl2pPr>
            <a:lvl3pPr marL="1143000" indent="-228600" defTabSz="933450" eaLnBrk="0" hangingPunct="0">
              <a:defRPr sz="2400">
                <a:solidFill>
                  <a:schemeClr val="tx1"/>
                </a:solidFill>
                <a:latin typeface="Arial" charset="0"/>
                <a:cs typeface="Arial" charset="0"/>
              </a:defRPr>
            </a:lvl3pPr>
            <a:lvl4pPr marL="1600200" indent="-228600" defTabSz="933450" eaLnBrk="0" hangingPunct="0">
              <a:defRPr sz="2400">
                <a:solidFill>
                  <a:schemeClr val="tx1"/>
                </a:solidFill>
                <a:latin typeface="Arial" charset="0"/>
                <a:cs typeface="Arial" charset="0"/>
              </a:defRPr>
            </a:lvl4pPr>
            <a:lvl5pPr marL="2057400" indent="-228600" defTabSz="933450" eaLnBrk="0" hangingPunct="0">
              <a:defRPr sz="2400">
                <a:solidFill>
                  <a:schemeClr val="tx1"/>
                </a:solidFill>
                <a:latin typeface="Arial" charset="0"/>
                <a:cs typeface="Arial" charset="0"/>
              </a:defRPr>
            </a:lvl5pPr>
            <a:lvl6pPr marL="2514600" indent="-228600" defTabSz="933450" eaLnBrk="0" fontAlgn="base" hangingPunct="0">
              <a:spcBef>
                <a:spcPct val="0"/>
              </a:spcBef>
              <a:spcAft>
                <a:spcPct val="0"/>
              </a:spcAft>
              <a:defRPr sz="2400">
                <a:solidFill>
                  <a:schemeClr val="tx1"/>
                </a:solidFill>
                <a:latin typeface="Arial" charset="0"/>
                <a:cs typeface="Arial" charset="0"/>
              </a:defRPr>
            </a:lvl6pPr>
            <a:lvl7pPr marL="2971800" indent="-228600" defTabSz="933450" eaLnBrk="0" fontAlgn="base" hangingPunct="0">
              <a:spcBef>
                <a:spcPct val="0"/>
              </a:spcBef>
              <a:spcAft>
                <a:spcPct val="0"/>
              </a:spcAft>
              <a:defRPr sz="2400">
                <a:solidFill>
                  <a:schemeClr val="tx1"/>
                </a:solidFill>
                <a:latin typeface="Arial" charset="0"/>
                <a:cs typeface="Arial" charset="0"/>
              </a:defRPr>
            </a:lvl7pPr>
            <a:lvl8pPr marL="3429000" indent="-228600" defTabSz="933450" eaLnBrk="0" fontAlgn="base" hangingPunct="0">
              <a:spcBef>
                <a:spcPct val="0"/>
              </a:spcBef>
              <a:spcAft>
                <a:spcPct val="0"/>
              </a:spcAft>
              <a:defRPr sz="2400">
                <a:solidFill>
                  <a:schemeClr val="tx1"/>
                </a:solidFill>
                <a:latin typeface="Arial" charset="0"/>
                <a:cs typeface="Arial" charset="0"/>
              </a:defRPr>
            </a:lvl8pPr>
            <a:lvl9pPr marL="3886200" indent="-228600" defTabSz="933450" eaLnBrk="0" fontAlgn="base" hangingPunct="0">
              <a:spcBef>
                <a:spcPct val="0"/>
              </a:spcBef>
              <a:spcAft>
                <a:spcPct val="0"/>
              </a:spcAft>
              <a:defRPr sz="2400">
                <a:solidFill>
                  <a:schemeClr val="tx1"/>
                </a:solidFill>
                <a:latin typeface="Arial" charset="0"/>
                <a:cs typeface="Arial" charset="0"/>
              </a:defRPr>
            </a:lvl9pPr>
          </a:lstStyle>
          <a:p>
            <a:pPr algn="r" eaLnBrk="1" hangingPunct="1"/>
            <a:fld id="{1889A829-9AC7-4A6A-A7B1-D2A8EF9B386C}" type="slidenum">
              <a:rPr lang="en-US" sz="1200"/>
              <a:pPr algn="r" eaLnBrk="1" hangingPunct="1"/>
              <a:t>5</a:t>
            </a:fld>
            <a:endParaRPr lang="en-US" sz="1200" dirty="0"/>
          </a:p>
        </p:txBody>
      </p:sp>
      <p:sp>
        <p:nvSpPr>
          <p:cNvPr id="39940" name="Rectangle 2"/>
          <p:cNvSpPr>
            <a:spLocks noGrp="1" noRot="1" noChangeAspect="1" noChangeArrowheads="1" noTextEdit="1"/>
          </p:cNvSpPr>
          <p:nvPr>
            <p:ph type="sldImg"/>
          </p:nvPr>
        </p:nvSpPr>
        <p:spPr>
          <a:xfrm>
            <a:off x="1181100" y="696913"/>
            <a:ext cx="4648200" cy="3486150"/>
          </a:xfrm>
          <a:ln/>
        </p:spPr>
      </p:sp>
      <p:sp>
        <p:nvSpPr>
          <p:cNvPr id="28676" name="Rectangle 3"/>
          <p:cNvSpPr>
            <a:spLocks noGrp="1" noChangeArrowheads="1"/>
          </p:cNvSpPr>
          <p:nvPr>
            <p:ph type="body" idx="1"/>
          </p:nvPr>
        </p:nvSpPr>
        <p:spPr>
          <a:xfrm>
            <a:off x="701676" y="4416425"/>
            <a:ext cx="5607050" cy="4183063"/>
          </a:xfrm>
        </p:spPr>
        <p:txBody>
          <a:bodyPr lIns="93153" tIns="46576" rIns="93153" bIns="46576"/>
          <a:lstStyle/>
          <a:p>
            <a:pPr>
              <a:defRPr/>
            </a:pPr>
            <a:r>
              <a:rPr lang="en-US" sz="1400" dirty="0">
                <a:ea typeface="Verdana" pitchFamily="34" charset="0"/>
                <a:cs typeface="Arial" pitchFamily="34" charset="0"/>
              </a:rPr>
              <a:t>Who is Operating?</a:t>
            </a:r>
          </a:p>
          <a:p>
            <a:pPr>
              <a:defRPr/>
            </a:pPr>
            <a:r>
              <a:rPr lang="en-US" sz="1400" u="sng" dirty="0">
                <a:ea typeface="Verdana" pitchFamily="34" charset="0"/>
                <a:cs typeface="Arial" pitchFamily="34" charset="0"/>
              </a:rPr>
              <a:t>COAs</a:t>
            </a:r>
          </a:p>
          <a:p>
            <a:pPr marL="742872" lvl="1" indent="-285720">
              <a:buFont typeface="Arial" pitchFamily="34" charset="0"/>
              <a:buChar char="•"/>
              <a:defRPr/>
            </a:pPr>
            <a:r>
              <a:rPr lang="en-US" sz="1400" dirty="0">
                <a:ea typeface="Verdana" pitchFamily="34" charset="0"/>
                <a:cs typeface="Arial" pitchFamily="34" charset="0"/>
              </a:rPr>
              <a:t>Most operators are US Federal agencies with aviation programs</a:t>
            </a:r>
          </a:p>
          <a:p>
            <a:pPr marL="742872" lvl="1" indent="-285720">
              <a:buFont typeface="Arial" pitchFamily="34" charset="0"/>
              <a:buChar char="•"/>
              <a:defRPr/>
            </a:pPr>
            <a:r>
              <a:rPr lang="en-US" sz="1400" dirty="0">
                <a:ea typeface="Verdana" pitchFamily="34" charset="0"/>
                <a:cs typeface="Arial" pitchFamily="34" charset="0"/>
              </a:rPr>
              <a:t>Department of Defense is a major player</a:t>
            </a:r>
          </a:p>
          <a:p>
            <a:pPr marL="742872" lvl="1" indent="-285720">
              <a:buFont typeface="Arial" pitchFamily="34" charset="0"/>
              <a:buChar char="•"/>
              <a:defRPr/>
            </a:pPr>
            <a:r>
              <a:rPr lang="en-US" sz="1400" dirty="0">
                <a:ea typeface="Verdana" pitchFamily="34" charset="0"/>
                <a:cs typeface="Arial" pitchFamily="34" charset="0"/>
              </a:rPr>
              <a:t>NASA is and operator AND conducts UAS research</a:t>
            </a:r>
          </a:p>
          <a:p>
            <a:pPr marL="742872" lvl="1" indent="-285720">
              <a:buFont typeface="Arial" pitchFamily="34" charset="0"/>
              <a:buChar char="•"/>
              <a:defRPr/>
            </a:pPr>
            <a:r>
              <a:rPr lang="en-US" sz="1400" dirty="0">
                <a:ea typeface="Verdana" pitchFamily="34" charset="0"/>
                <a:cs typeface="Arial" pitchFamily="34" charset="0"/>
              </a:rPr>
              <a:t>Public universities</a:t>
            </a:r>
          </a:p>
          <a:p>
            <a:pPr marL="742872" lvl="1" indent="-285720">
              <a:buFont typeface="Arial" pitchFamily="34" charset="0"/>
              <a:buChar char="•"/>
              <a:defRPr/>
            </a:pPr>
            <a:r>
              <a:rPr lang="en-US" sz="1400" dirty="0">
                <a:ea typeface="Verdana" pitchFamily="34" charset="0"/>
                <a:cs typeface="Arial" pitchFamily="34" charset="0"/>
              </a:rPr>
              <a:t>Law Enforcement</a:t>
            </a:r>
          </a:p>
          <a:p>
            <a:pPr marL="1200024" lvl="2" indent="-285720">
              <a:buFont typeface="Arial" pitchFamily="34" charset="0"/>
              <a:buChar char="•"/>
              <a:defRPr/>
            </a:pPr>
            <a:r>
              <a:rPr lang="en-US" sz="1400" dirty="0">
                <a:ea typeface="Verdana" pitchFamily="34" charset="0"/>
                <a:cs typeface="Arial" pitchFamily="34" charset="0"/>
              </a:rPr>
              <a:t>This area is expected to grow significantly</a:t>
            </a:r>
          </a:p>
          <a:p>
            <a:pPr eaLnBrk="1" hangingPunct="1">
              <a:defRPr/>
            </a:pPr>
            <a:r>
              <a:rPr lang="en-US" sz="1400" u="sng" dirty="0">
                <a:ea typeface="Verdana" pitchFamily="34" charset="0"/>
                <a:cs typeface="Arial" pitchFamily="34" charset="0"/>
              </a:rPr>
              <a:t>Civil</a:t>
            </a:r>
          </a:p>
          <a:p>
            <a:pPr eaLnBrk="1" hangingPunct="1">
              <a:defRPr/>
            </a:pPr>
            <a:endParaRPr lang="en-US" sz="1400" u="sng" dirty="0">
              <a:ea typeface="Verdana" pitchFamily="34" charset="0"/>
              <a:cs typeface="Arial" pitchFamily="34" charset="0"/>
            </a:endParaRPr>
          </a:p>
          <a:p>
            <a:pPr marL="285720" indent="-285720">
              <a:buFont typeface="Arial" pitchFamily="34" charset="0"/>
              <a:buChar char="•"/>
              <a:defRPr/>
            </a:pPr>
            <a:r>
              <a:rPr lang="en-US" sz="1400" dirty="0">
                <a:ea typeface="Verdana" pitchFamily="34" charset="0"/>
                <a:cs typeface="Arial" pitchFamily="34" charset="0"/>
              </a:rPr>
              <a:t>All experimental airframe manufacturing and testing</a:t>
            </a:r>
          </a:p>
          <a:p>
            <a:pPr marL="1200024" lvl="2" indent="-285720">
              <a:buFont typeface="Arial" pitchFamily="34" charset="0"/>
              <a:buChar char="•"/>
              <a:defRPr/>
            </a:pPr>
            <a:r>
              <a:rPr lang="en-US" sz="1400" dirty="0">
                <a:ea typeface="Verdana" pitchFamily="34" charset="0"/>
                <a:cs typeface="Arial" pitchFamily="34" charset="0"/>
              </a:rPr>
              <a:t>2 companies have submitted applications and a third is under consideration (Global Hawk – Large UAS)</a:t>
            </a:r>
          </a:p>
        </p:txBody>
      </p:sp>
    </p:spTree>
    <p:extLst>
      <p:ext uri="{BB962C8B-B14F-4D97-AF65-F5344CB8AC3E}">
        <p14:creationId xmlns:p14="http://schemas.microsoft.com/office/powerpoint/2010/main" val="308997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3896E8-326B-4201-996C-2E7CB04CF9D7}" type="slidenum">
              <a:rPr lang="en-US" smtClean="0"/>
              <a:pPr>
                <a:defRPr/>
              </a:pPr>
              <a:t>10</a:t>
            </a:fld>
            <a:endParaRPr lang="en-US" dirty="0"/>
          </a:p>
        </p:txBody>
      </p:sp>
    </p:spTree>
    <p:extLst>
      <p:ext uri="{BB962C8B-B14F-4D97-AF65-F5344CB8AC3E}">
        <p14:creationId xmlns:p14="http://schemas.microsoft.com/office/powerpoint/2010/main" val="361599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Post-award conference held with each Test Site</a:t>
            </a:r>
          </a:p>
          <a:p>
            <a:pPr marL="171450" indent="-171450">
              <a:buFont typeface="Arial" panose="020B0604020202020204" pitchFamily="34" charset="0"/>
              <a:buChar char="•"/>
            </a:pPr>
            <a:r>
              <a:rPr lang="en-US" dirty="0" smtClean="0"/>
              <a:t>Technical Interchange Meetings – held twice</a:t>
            </a:r>
            <a:r>
              <a:rPr lang="en-US" baseline="0" dirty="0" smtClean="0"/>
              <a:t> a year</a:t>
            </a:r>
            <a:endParaRPr lang="en-US" dirty="0" smtClean="0"/>
          </a:p>
          <a:p>
            <a:pPr marL="628650" lvl="1" indent="-171450">
              <a:buFont typeface="Arial" panose="020B0604020202020204" pitchFamily="34" charset="0"/>
              <a:buChar char="•"/>
            </a:pPr>
            <a:r>
              <a:rPr lang="en-US" dirty="0" smtClean="0"/>
              <a:t>March meeting held at Wm. J. Hughes Technical Center</a:t>
            </a:r>
          </a:p>
          <a:p>
            <a:pPr marL="1085850" lvl="2" indent="-171450">
              <a:buFont typeface="Arial" panose="020B0604020202020204" pitchFamily="34" charset="0"/>
              <a:buChar char="•"/>
            </a:pPr>
            <a:r>
              <a:rPr lang="en-US" dirty="0" smtClean="0"/>
              <a:t>100 Attendees</a:t>
            </a:r>
          </a:p>
          <a:p>
            <a:pPr marL="1085850" lvl="2" indent="-171450">
              <a:buFont typeface="Arial" panose="020B0604020202020204" pitchFamily="34" charset="0"/>
              <a:buChar char="•"/>
            </a:pPr>
            <a:r>
              <a:rPr lang="en-US" dirty="0" smtClean="0"/>
              <a:t>2 Days</a:t>
            </a:r>
          </a:p>
          <a:p>
            <a:pPr marL="628650" lvl="1" indent="-171450">
              <a:buFont typeface="Arial" panose="020B0604020202020204" pitchFamily="34" charset="0"/>
              <a:buChar char="•"/>
            </a:pPr>
            <a:r>
              <a:rPr lang="en-US" dirty="0" smtClean="0"/>
              <a:t>Next meeting scheduled for September 23-24 at Virginia Tech’s Blacksburg, VA campus</a:t>
            </a:r>
          </a:p>
          <a:p>
            <a:pPr marL="171450" indent="-171450">
              <a:buFont typeface="Arial" panose="020B0604020202020204" pitchFamily="34" charset="0"/>
              <a:buChar char="•"/>
            </a:pPr>
            <a:r>
              <a:rPr lang="en-US" dirty="0" smtClean="0"/>
              <a:t>All Test Sites approved for operations and issued COA by August 2014</a:t>
            </a:r>
          </a:p>
          <a:p>
            <a:pPr marL="628650" lvl="1" indent="-171450">
              <a:buFont typeface="Arial" panose="020B0604020202020204" pitchFamily="34" charset="0"/>
              <a:buChar char="•"/>
            </a:pPr>
            <a:r>
              <a:rPr lang="en-US" dirty="0" smtClean="0"/>
              <a:t>North Dakota Department of Commerce</a:t>
            </a:r>
          </a:p>
          <a:p>
            <a:pPr marL="1085850" lvl="2" indent="-171450">
              <a:buFont typeface="Arial" panose="020B0604020202020204" pitchFamily="34" charset="0"/>
              <a:buChar char="•"/>
            </a:pPr>
            <a:r>
              <a:rPr lang="en-US" dirty="0" smtClean="0"/>
              <a:t>COA granted April 21; first flight May 5</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2 ½ months ahead of the 180 day FMRA requirement</a:t>
            </a:r>
            <a:endParaRPr lang="en-US" sz="1100" dirty="0" smtClean="0"/>
          </a:p>
          <a:p>
            <a:pPr marL="628650" lvl="1" indent="-171450">
              <a:buFont typeface="Arial" panose="020B0604020202020204" pitchFamily="34" charset="0"/>
              <a:buChar char="•"/>
            </a:pPr>
            <a:r>
              <a:rPr lang="en-US" dirty="0" smtClean="0"/>
              <a:t>University of Alaska</a:t>
            </a:r>
          </a:p>
          <a:p>
            <a:pPr marL="1085850" lvl="2" indent="-171450">
              <a:buFont typeface="Arial" panose="020B0604020202020204" pitchFamily="34" charset="0"/>
              <a:buChar char="•"/>
            </a:pPr>
            <a:r>
              <a:rPr lang="en-US" dirty="0" smtClean="0"/>
              <a:t>COA granted May 4; first flight same day</a:t>
            </a:r>
          </a:p>
          <a:p>
            <a:pPr marL="628650" lvl="1" indent="-171450">
              <a:buFont typeface="Arial" panose="020B0604020202020204" pitchFamily="34" charset="0"/>
              <a:buChar char="•"/>
            </a:pPr>
            <a:r>
              <a:rPr lang="en-US" dirty="0" smtClean="0"/>
              <a:t>State of Nevada</a:t>
            </a:r>
          </a:p>
          <a:p>
            <a:pPr marL="1085850" lvl="2" indent="-171450">
              <a:buFont typeface="Arial" panose="020B0604020202020204" pitchFamily="34" charset="0"/>
              <a:buChar char="•"/>
            </a:pPr>
            <a:r>
              <a:rPr lang="en-US" dirty="0" smtClean="0"/>
              <a:t>COA granted June 9</a:t>
            </a:r>
          </a:p>
          <a:p>
            <a:pPr marL="628650" lvl="1" indent="-171450">
              <a:buFont typeface="Arial" panose="020B0604020202020204" pitchFamily="34" charset="0"/>
              <a:buChar char="•"/>
            </a:pPr>
            <a:r>
              <a:rPr lang="en-US" dirty="0" smtClean="0"/>
              <a:t>Texas</a:t>
            </a:r>
            <a:r>
              <a:rPr lang="en-US" baseline="0" dirty="0" smtClean="0"/>
              <a:t> A&amp;M – Corpus Christi </a:t>
            </a:r>
          </a:p>
          <a:p>
            <a:pPr marL="1085850" lvl="2" indent="-171450">
              <a:buFont typeface="Arial" panose="020B0604020202020204" pitchFamily="34" charset="0"/>
              <a:buChar char="•"/>
            </a:pPr>
            <a:r>
              <a:rPr lang="en-US" baseline="0" dirty="0" smtClean="0"/>
              <a:t>COA granted June 20</a:t>
            </a:r>
          </a:p>
          <a:p>
            <a:pPr marL="628650" lvl="1" indent="-171450">
              <a:buFont typeface="Arial" panose="020B0604020202020204" pitchFamily="34" charset="0"/>
              <a:buChar char="•"/>
            </a:pPr>
            <a:r>
              <a:rPr lang="en-US" baseline="0" dirty="0" smtClean="0"/>
              <a:t>New York Griffiss Airport</a:t>
            </a:r>
          </a:p>
          <a:p>
            <a:pPr marL="1085850" lvl="2" indent="-171450">
              <a:buFont typeface="Arial" panose="020B0604020202020204" pitchFamily="34" charset="0"/>
              <a:buChar char="•"/>
            </a:pPr>
            <a:r>
              <a:rPr lang="en-US" baseline="0" dirty="0" smtClean="0"/>
              <a:t>COA granted August 7</a:t>
            </a:r>
          </a:p>
          <a:p>
            <a:pPr marL="628650" lvl="1" indent="-171450">
              <a:buFont typeface="Arial" panose="020B0604020202020204" pitchFamily="34" charset="0"/>
              <a:buChar char="•"/>
            </a:pPr>
            <a:r>
              <a:rPr lang="en-US" baseline="0" dirty="0" smtClean="0"/>
              <a:t>Virginia Tech</a:t>
            </a:r>
          </a:p>
          <a:p>
            <a:pPr marL="1085850" lvl="2" indent="-171450">
              <a:buFont typeface="Arial" panose="020B0604020202020204" pitchFamily="34" charset="0"/>
              <a:buChar char="•"/>
            </a:pPr>
            <a:r>
              <a:rPr lang="en-US" baseline="0" dirty="0" smtClean="0"/>
              <a:t>COA granted August 13</a:t>
            </a:r>
          </a:p>
          <a:p>
            <a:pPr marL="628650" lvl="1"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260BD1D-AE3A-4A5F-95B4-A54FC5D9DD7C}" type="slidenum">
              <a:rPr lang="en-US" smtClean="0"/>
              <a:t>11</a:t>
            </a:fld>
            <a:endParaRPr lang="en-US" dirty="0"/>
          </a:p>
        </p:txBody>
      </p:sp>
    </p:spTree>
    <p:extLst>
      <p:ext uri="{BB962C8B-B14F-4D97-AF65-F5344CB8AC3E}">
        <p14:creationId xmlns:p14="http://schemas.microsoft.com/office/powerpoint/2010/main" val="43089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23157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Applicants include</a:t>
            </a:r>
            <a:r>
              <a:rPr lang="en-US" baseline="0" dirty="0" smtClean="0"/>
              <a:t> (as of August 20):</a:t>
            </a:r>
          </a:p>
          <a:p>
            <a:pPr marL="171450" indent="-171450">
              <a:buFont typeface="Arial" panose="020B0604020202020204" pitchFamily="34" charset="0"/>
              <a:buChar char="•"/>
            </a:pPr>
            <a:r>
              <a:rPr lang="en-US" baseline="0" dirty="0" err="1" smtClean="0"/>
              <a:t>Astraeus</a:t>
            </a:r>
            <a:r>
              <a:rPr lang="en-US" baseline="0" dirty="0" smtClean="0"/>
              <a:t> Aerial (film and television)</a:t>
            </a:r>
          </a:p>
          <a:p>
            <a:pPr marL="171450" indent="-171450">
              <a:buFont typeface="Arial" panose="020B0604020202020204" pitchFamily="34" charset="0"/>
              <a:buChar char="•"/>
            </a:pPr>
            <a:r>
              <a:rPr lang="en-US" baseline="0" dirty="0" smtClean="0"/>
              <a:t>Aerial MOB, LLC (film and television)</a:t>
            </a:r>
          </a:p>
          <a:p>
            <a:pPr marL="171450" indent="-171450">
              <a:buFont typeface="Arial" panose="020B0604020202020204" pitchFamily="34" charset="0"/>
              <a:buChar char="•"/>
            </a:pPr>
            <a:r>
              <a:rPr lang="en-US" baseline="0" dirty="0" err="1" smtClean="0"/>
              <a:t>HeliVideo</a:t>
            </a:r>
            <a:r>
              <a:rPr lang="en-US" baseline="0" dirty="0" smtClean="0"/>
              <a:t> Productions, LLC (film and television)</a:t>
            </a:r>
          </a:p>
          <a:p>
            <a:pPr marL="171450" indent="-171450">
              <a:buFont typeface="Arial" panose="020B0604020202020204" pitchFamily="34" charset="0"/>
              <a:buChar char="•"/>
            </a:pPr>
            <a:r>
              <a:rPr lang="en-US" baseline="0" dirty="0" smtClean="0"/>
              <a:t>Flying-Cam, Inc. (film and television)</a:t>
            </a:r>
          </a:p>
          <a:p>
            <a:pPr marL="171450" indent="-171450">
              <a:buFont typeface="Arial" panose="020B0604020202020204" pitchFamily="34" charset="0"/>
              <a:buChar char="•"/>
            </a:pPr>
            <a:r>
              <a:rPr lang="en-US" baseline="0" dirty="0" smtClean="0"/>
              <a:t>RC Pro Productions Consulting LLC d/b/a Vortex Aerial (film and television)</a:t>
            </a:r>
          </a:p>
          <a:p>
            <a:pPr marL="171450" indent="-171450">
              <a:buFont typeface="Arial" panose="020B0604020202020204" pitchFamily="34" charset="0"/>
              <a:buChar char="•"/>
            </a:pPr>
            <a:r>
              <a:rPr lang="en-US" baseline="0" dirty="0" err="1" smtClean="0"/>
              <a:t>Pictorvision</a:t>
            </a:r>
            <a:r>
              <a:rPr lang="en-US" baseline="0" dirty="0" smtClean="0"/>
              <a:t>, Inc. (film and television)</a:t>
            </a:r>
          </a:p>
          <a:p>
            <a:pPr marL="171450" indent="-171450">
              <a:buFont typeface="Arial" panose="020B0604020202020204" pitchFamily="34" charset="0"/>
              <a:buChar char="•"/>
            </a:pPr>
            <a:r>
              <a:rPr lang="en-US" baseline="0" dirty="0" err="1" smtClean="0"/>
              <a:t>Snaproll</a:t>
            </a:r>
            <a:r>
              <a:rPr lang="en-US" baseline="0" dirty="0" smtClean="0"/>
              <a:t> Media, LLC (film and television)</a:t>
            </a:r>
          </a:p>
          <a:p>
            <a:pPr marL="171450" indent="-171450">
              <a:buFont typeface="Arial" panose="020B0604020202020204" pitchFamily="34" charset="0"/>
              <a:buChar char="•"/>
            </a:pPr>
            <a:r>
              <a:rPr lang="en-US" baseline="0" dirty="0" smtClean="0"/>
              <a:t>Trimble Navigation, Limited (aerial surveys)</a:t>
            </a:r>
          </a:p>
          <a:p>
            <a:pPr marL="171450" indent="-171450">
              <a:buFont typeface="Arial" panose="020B0604020202020204" pitchFamily="34" charset="0"/>
              <a:buChar char="•"/>
            </a:pPr>
            <a:r>
              <a:rPr lang="en-US" baseline="0" dirty="0" smtClean="0"/>
              <a:t>VDOS Global, LLC (flare stack inspections for Shell Oil)</a:t>
            </a:r>
          </a:p>
          <a:p>
            <a:pPr marL="171450" indent="-171450">
              <a:buFont typeface="Arial" panose="020B0604020202020204" pitchFamily="34" charset="0"/>
              <a:buChar char="•"/>
            </a:pPr>
            <a:r>
              <a:rPr lang="en-US" baseline="0" dirty="0" smtClean="0"/>
              <a:t>Yamaha Motor Corporation, USA (agricultural; RMAX helicopter)</a:t>
            </a:r>
          </a:p>
          <a:p>
            <a:pPr marL="171450" indent="-171450">
              <a:buFont typeface="Arial" panose="020B0604020202020204" pitchFamily="34" charset="0"/>
              <a:buChar char="•"/>
            </a:pPr>
            <a:r>
              <a:rPr lang="en-US" baseline="0" dirty="0" err="1" smtClean="0"/>
              <a:t>Woolpert</a:t>
            </a:r>
            <a:r>
              <a:rPr lang="en-US" baseline="0" dirty="0" smtClean="0"/>
              <a:t>, Inc. (aerial surveying)</a:t>
            </a:r>
          </a:p>
          <a:p>
            <a:pPr marL="171450" indent="-171450">
              <a:buFont typeface="Arial" panose="020B0604020202020204" pitchFamily="34" charset="0"/>
              <a:buChar char="•"/>
            </a:pPr>
            <a:r>
              <a:rPr lang="en-US" baseline="0" dirty="0" smtClean="0"/>
              <a:t>Amazon.com (delivery system – research and development)</a:t>
            </a:r>
          </a:p>
          <a:p>
            <a:pPr marL="171450" indent="-171450">
              <a:buFont typeface="Arial" panose="020B0604020202020204" pitchFamily="34" charset="0"/>
              <a:buChar char="•"/>
            </a:pPr>
            <a:r>
              <a:rPr lang="en-US" baseline="0" dirty="0" smtClean="0"/>
              <a:t>Douglas Trudeau (community </a:t>
            </a:r>
            <a:r>
              <a:rPr lang="en-US" baseline="0" dirty="0" err="1" smtClean="0"/>
              <a:t>awarness</a:t>
            </a:r>
            <a:r>
              <a:rPr lang="en-US" baseline="0" dirty="0" smtClean="0"/>
              <a:t>/real estate)</a:t>
            </a:r>
          </a:p>
          <a:p>
            <a:pPr marL="171450" indent="-171450">
              <a:buFont typeface="Arial" panose="020B0604020202020204" pitchFamily="34" charset="0"/>
              <a:buChar char="•"/>
            </a:pPr>
            <a:r>
              <a:rPr lang="en-US" baseline="0" dirty="0" err="1" smtClean="0"/>
              <a:t>Woolpert</a:t>
            </a:r>
            <a:r>
              <a:rPr lang="en-US" baseline="0" dirty="0" smtClean="0"/>
              <a:t>, Inc. (aerial acquisitions in Ohio)</a:t>
            </a:r>
          </a:p>
          <a:p>
            <a:pPr marL="171450" indent="-171450">
              <a:buFont typeface="Arial" panose="020B0604020202020204" pitchFamily="34" charset="0"/>
              <a:buChar char="•"/>
            </a:pPr>
            <a:r>
              <a:rPr lang="en-US" baseline="0" dirty="0" err="1" smtClean="0"/>
              <a:t>Clayco</a:t>
            </a:r>
            <a:r>
              <a:rPr lang="en-US" baseline="0" dirty="0" smtClean="0"/>
              <a:t>, Inc. (aerial imaging – construction)</a:t>
            </a:r>
          </a:p>
          <a:p>
            <a:pPr marL="171450" indent="-171450">
              <a:buFont typeface="Arial" panose="020B0604020202020204" pitchFamily="34" charset="0"/>
              <a:buChar char="•"/>
            </a:pPr>
            <a:r>
              <a:rPr lang="en-US" baseline="0" dirty="0" smtClean="0"/>
              <a:t>Advanced Aviation Solutions, LLC (photogrammetry and crop scouting)</a:t>
            </a:r>
          </a:p>
          <a:p>
            <a:pPr marL="171450" indent="-171450">
              <a:buFont typeface="Arial" panose="020B0604020202020204" pitchFamily="34" charset="0"/>
              <a:buChar char="•"/>
            </a:pPr>
            <a:r>
              <a:rPr lang="en-US" baseline="0" dirty="0" err="1" smtClean="0"/>
              <a:t>Burnz</a:t>
            </a:r>
            <a:r>
              <a:rPr lang="en-US" baseline="0" dirty="0" smtClean="0"/>
              <a:t> Eye View, Inc. (aerial photography/inspection)</a:t>
            </a:r>
          </a:p>
          <a:p>
            <a:pPr marL="171450" indent="-171450">
              <a:buFont typeface="Arial" panose="020B0604020202020204" pitchFamily="34" charset="0"/>
              <a:buChar char="•"/>
            </a:pPr>
            <a:r>
              <a:rPr lang="en-US" baseline="0" dirty="0" smtClean="0"/>
              <a:t>CAVU Media, LLC (film and television)</a:t>
            </a:r>
          </a:p>
          <a:p>
            <a:pPr marL="171450" indent="-171450">
              <a:buFont typeface="Arial" panose="020B0604020202020204" pitchFamily="34" charset="0"/>
              <a:buChar char="•"/>
            </a:pPr>
            <a:r>
              <a:rPr lang="en-US" baseline="0" dirty="0" err="1" smtClean="0"/>
              <a:t>Slugwear</a:t>
            </a:r>
            <a:r>
              <a:rPr lang="en-US" baseline="0" dirty="0" smtClean="0"/>
              <a:t>, Inc. </a:t>
            </a:r>
            <a:r>
              <a:rPr lang="en-US" baseline="0" dirty="0" err="1" smtClean="0"/>
              <a:t>dba</a:t>
            </a:r>
            <a:r>
              <a:rPr lang="en-US" baseline="0" dirty="0" smtClean="0"/>
              <a:t> </a:t>
            </a:r>
            <a:r>
              <a:rPr lang="en-US" baseline="0" dirty="0" err="1" smtClean="0"/>
              <a:t>Likeonalemontree</a:t>
            </a:r>
            <a:r>
              <a:rPr lang="en-US" baseline="0" dirty="0" smtClean="0"/>
              <a:t> Aerial (aerial photography and survey)</a:t>
            </a:r>
          </a:p>
          <a:p>
            <a:pPr marL="171450" indent="-171450">
              <a:buFont typeface="Arial" panose="020B0604020202020204" pitchFamily="34" charset="0"/>
              <a:buChar char="•"/>
            </a:pPr>
            <a:r>
              <a:rPr lang="en-US" baseline="0" dirty="0" err="1" smtClean="0"/>
              <a:t>MicroCopter</a:t>
            </a:r>
            <a:r>
              <a:rPr lang="en-US" baseline="0" dirty="0" smtClean="0"/>
              <a:t> Professional Services, Inc. (aerial filming and inspection)</a:t>
            </a:r>
          </a:p>
          <a:p>
            <a:pPr marL="171450" indent="-171450">
              <a:buFont typeface="Arial" panose="020B0604020202020204" pitchFamily="34" charset="0"/>
              <a:buChar char="•"/>
            </a:pPr>
            <a:r>
              <a:rPr lang="en-US" baseline="0" dirty="0" smtClean="0"/>
              <a:t>Vision Services Group, LLC (data collection)</a:t>
            </a:r>
          </a:p>
          <a:p>
            <a:pPr marL="171450" indent="-171450">
              <a:buFont typeface="Arial" panose="020B0604020202020204" pitchFamily="34" charset="0"/>
              <a:buChar char="•"/>
            </a:pPr>
            <a:r>
              <a:rPr lang="en-US" baseline="0" dirty="0" smtClean="0"/>
              <a:t>Utility Aerial Services, Inc. (utility-power generation inspections and patrol)</a:t>
            </a:r>
          </a:p>
          <a:p>
            <a:pPr marL="171450" indent="-171450">
              <a:buFont typeface="Arial" panose="020B0604020202020204" pitchFamily="34" charset="0"/>
              <a:buChar char="•"/>
            </a:pPr>
            <a:r>
              <a:rPr lang="en-US" baseline="0" dirty="0" smtClean="0"/>
              <a:t>Network Media Services, LLC DBA Applied Drone Technologies  (film and television; R&amp;D for law enforcement, first responders, search and rescue)</a:t>
            </a:r>
          </a:p>
          <a:p>
            <a:pPr marL="171450" indent="-171450">
              <a:buFont typeface="Arial" panose="020B0604020202020204" pitchFamily="34" charset="0"/>
              <a:buChar char="•"/>
            </a:pPr>
            <a:r>
              <a:rPr lang="en-US" baseline="0" dirty="0" smtClean="0"/>
              <a:t>Wilbur-Ellis Co. (agriculture survey and inspection)</a:t>
            </a:r>
          </a:p>
          <a:p>
            <a:pPr marL="171450" indent="-171450">
              <a:buFont typeface="Arial" panose="020B0604020202020204" pitchFamily="34" charset="0"/>
              <a:buChar char="•"/>
            </a:pPr>
            <a:r>
              <a:rPr lang="en-US" baseline="0" dirty="0" smtClean="0"/>
              <a:t>Total Safety, U.S. (pipeline/flare stack inspection)</a:t>
            </a:r>
          </a:p>
          <a:p>
            <a:pPr marL="171450" indent="-171450">
              <a:buFont typeface="Arial" panose="020B0604020202020204" pitchFamily="34" charset="0"/>
              <a:buChar char="•"/>
            </a:pPr>
            <a:r>
              <a:rPr lang="en-US" baseline="0" dirty="0" smtClean="0"/>
              <a:t>Colin Hinkle (photography)</a:t>
            </a:r>
          </a:p>
          <a:p>
            <a:pPr marL="171450" indent="-171450">
              <a:buFont typeface="Arial" panose="020B0604020202020204" pitchFamily="34" charset="0"/>
              <a:buChar char="•"/>
            </a:pPr>
            <a:r>
              <a:rPr lang="en-US" baseline="0" dirty="0" err="1" smtClean="0"/>
              <a:t>Montico</a:t>
            </a:r>
            <a:r>
              <a:rPr lang="en-US" baseline="0" dirty="0" smtClean="0"/>
              <a:t>, Inc. (telecommunications tower inspection)</a:t>
            </a:r>
            <a:endParaRPr lang="en-US" dirty="0"/>
          </a:p>
        </p:txBody>
      </p:sp>
      <p:sp>
        <p:nvSpPr>
          <p:cNvPr id="4" name="Slide Number Placeholder 3"/>
          <p:cNvSpPr>
            <a:spLocks noGrp="1"/>
          </p:cNvSpPr>
          <p:nvPr>
            <p:ph type="sldNum" sz="quarter" idx="10"/>
          </p:nvPr>
        </p:nvSpPr>
        <p:spPr/>
        <p:txBody>
          <a:bodyPr/>
          <a:lstStyle/>
          <a:p>
            <a:fld id="{12750CAE-143A-4A6D-BED8-10DECBFBFC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1175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046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47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44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6F91FD-8C5C-4682-9CEB-01503095BF09}" type="slidenum">
              <a:rPr lang="en-US"/>
              <a:pPr>
                <a:defRPr/>
              </a:pPr>
              <a:t>‹#›</a:t>
            </a:fld>
            <a:endParaRPr lang="en-US" dirty="0"/>
          </a:p>
        </p:txBody>
      </p:sp>
    </p:spTree>
    <p:extLst>
      <p:ext uri="{BB962C8B-B14F-4D97-AF65-F5344CB8AC3E}">
        <p14:creationId xmlns:p14="http://schemas.microsoft.com/office/powerpoint/2010/main" val="232057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05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52400" y="5410200"/>
            <a:ext cx="1905000" cy="457200"/>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A17FCC-8EBE-4D04-9C2A-D80DD26378CF}" type="slidenum">
              <a:rPr lang="en-US"/>
              <a:pPr>
                <a:defRPr/>
              </a:pPr>
              <a:t>‹#›</a:t>
            </a:fld>
            <a:endParaRPr lang="en-US" dirty="0"/>
          </a:p>
        </p:txBody>
      </p:sp>
    </p:spTree>
    <p:extLst>
      <p:ext uri="{BB962C8B-B14F-4D97-AF65-F5344CB8AC3E}">
        <p14:creationId xmlns:p14="http://schemas.microsoft.com/office/powerpoint/2010/main" val="24413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5486400"/>
            <a:ext cx="1905000" cy="457200"/>
          </a:xfr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EEB633-1150-4565-9090-A3DCA359F10D}" type="slidenum">
              <a:rPr lang="en-US"/>
              <a:pPr>
                <a:defRPr/>
              </a:pPr>
              <a:t>‹#›</a:t>
            </a:fld>
            <a:endParaRPr lang="en-US" dirty="0"/>
          </a:p>
        </p:txBody>
      </p:sp>
    </p:spTree>
    <p:extLst>
      <p:ext uri="{BB962C8B-B14F-4D97-AF65-F5344CB8AC3E}">
        <p14:creationId xmlns:p14="http://schemas.microsoft.com/office/powerpoint/2010/main" val="2909393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FCFFD93-3ACA-4030-A98C-E4EE0EC6C2DD}" type="slidenum">
              <a:rPr lang="en-US"/>
              <a:pPr>
                <a:defRPr/>
              </a:pPr>
              <a:t>‹#›</a:t>
            </a:fld>
            <a:endParaRPr lang="en-US" dirty="0"/>
          </a:p>
        </p:txBody>
      </p:sp>
    </p:spTree>
    <p:extLst>
      <p:ext uri="{BB962C8B-B14F-4D97-AF65-F5344CB8AC3E}">
        <p14:creationId xmlns:p14="http://schemas.microsoft.com/office/powerpoint/2010/main" val="90511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477000" y="5867400"/>
            <a:ext cx="1905000" cy="457200"/>
          </a:xfrm>
          <a:ln/>
        </p:spPr>
        <p:txBody>
          <a:bodyPr/>
          <a:lstStyle>
            <a:lvl1pPr>
              <a:defRPr/>
            </a:lvl1pPr>
          </a:lstStyle>
          <a:p>
            <a:pPr>
              <a:defRPr/>
            </a:pPr>
            <a:fld id="{B27301C1-C5E4-482E-AEB6-743060863F3E}" type="slidenum">
              <a:rPr lang="en-US"/>
              <a:pPr>
                <a:defRPr/>
              </a:pPr>
              <a:t>‹#›</a:t>
            </a:fld>
            <a:endParaRPr lang="en-US" dirty="0"/>
          </a:p>
        </p:txBody>
      </p:sp>
    </p:spTree>
    <p:extLst>
      <p:ext uri="{BB962C8B-B14F-4D97-AF65-F5344CB8AC3E}">
        <p14:creationId xmlns:p14="http://schemas.microsoft.com/office/powerpoint/2010/main" val="369140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BE514E5-086E-40A0-BC01-F2333055079A}" type="slidenum">
              <a:rPr lang="en-US"/>
              <a:pPr>
                <a:defRPr/>
              </a:pPr>
              <a:t>‹#›</a:t>
            </a:fld>
            <a:endParaRPr lang="en-US" dirty="0"/>
          </a:p>
        </p:txBody>
      </p:sp>
    </p:spTree>
    <p:extLst>
      <p:ext uri="{BB962C8B-B14F-4D97-AF65-F5344CB8AC3E}">
        <p14:creationId xmlns:p14="http://schemas.microsoft.com/office/powerpoint/2010/main" val="3914811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C8DE4D-0296-4540-A715-2F8D6AAC416F}" type="slidenum">
              <a:rPr lang="en-US"/>
              <a:pPr>
                <a:defRPr/>
              </a:pPr>
              <a:t>‹#›</a:t>
            </a:fld>
            <a:endParaRPr lang="en-US" dirty="0"/>
          </a:p>
        </p:txBody>
      </p:sp>
    </p:spTree>
    <p:extLst>
      <p:ext uri="{BB962C8B-B14F-4D97-AF65-F5344CB8AC3E}">
        <p14:creationId xmlns:p14="http://schemas.microsoft.com/office/powerpoint/2010/main" val="12854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37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12E045-7FC9-4E9D-A8C8-296A03C374AD}" type="slidenum">
              <a:rPr lang="en-US"/>
              <a:pPr>
                <a:defRPr/>
              </a:pPr>
              <a:t>‹#›</a:t>
            </a:fld>
            <a:endParaRPr lang="en-US" dirty="0"/>
          </a:p>
        </p:txBody>
      </p:sp>
    </p:spTree>
    <p:extLst>
      <p:ext uri="{BB962C8B-B14F-4D97-AF65-F5344CB8AC3E}">
        <p14:creationId xmlns:p14="http://schemas.microsoft.com/office/powerpoint/2010/main" val="259320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4591A8-6C02-4CB6-8B81-90D7D5F741B9}" type="slidenum">
              <a:rPr lang="en-US"/>
              <a:pPr>
                <a:defRPr/>
              </a:pPr>
              <a:t>‹#›</a:t>
            </a:fld>
            <a:endParaRPr lang="en-US" dirty="0"/>
          </a:p>
        </p:txBody>
      </p:sp>
    </p:spTree>
    <p:extLst>
      <p:ext uri="{BB962C8B-B14F-4D97-AF65-F5344CB8AC3E}">
        <p14:creationId xmlns:p14="http://schemas.microsoft.com/office/powerpoint/2010/main" val="3242966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4C5B7D-7194-4510-8794-A202F281B0BE}" type="slidenum">
              <a:rPr lang="en-US"/>
              <a:pPr>
                <a:defRPr/>
              </a:pPr>
              <a:t>‹#›</a:t>
            </a:fld>
            <a:endParaRPr lang="en-US" dirty="0"/>
          </a:p>
        </p:txBody>
      </p:sp>
    </p:spTree>
    <p:extLst>
      <p:ext uri="{BB962C8B-B14F-4D97-AF65-F5344CB8AC3E}">
        <p14:creationId xmlns:p14="http://schemas.microsoft.com/office/powerpoint/2010/main" val="105524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523ABC-5F4A-4763-9B4B-234B201FC424}" type="slidenum">
              <a:rPr lang="en-US"/>
              <a:pPr>
                <a:defRPr/>
              </a:pPr>
              <a:t>‹#›</a:t>
            </a:fld>
            <a:endParaRPr lang="en-US" dirty="0"/>
          </a:p>
        </p:txBody>
      </p:sp>
    </p:spTree>
    <p:extLst>
      <p:ext uri="{BB962C8B-B14F-4D97-AF65-F5344CB8AC3E}">
        <p14:creationId xmlns:p14="http://schemas.microsoft.com/office/powerpoint/2010/main" val="268675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80"/>
          <p:cNvGrpSpPr>
            <a:grpSpLocks/>
          </p:cNvGrpSpPr>
          <p:nvPr userDrawn="1"/>
        </p:nvGrpSpPr>
        <p:grpSpPr bwMode="auto">
          <a:xfrm>
            <a:off x="5873750" y="269875"/>
            <a:ext cx="2895600" cy="911225"/>
            <a:chOff x="3700" y="170"/>
            <a:chExt cx="1824" cy="574"/>
          </a:xfrm>
        </p:grpSpPr>
        <p:pic>
          <p:nvPicPr>
            <p:cNvPr id="5"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eaLnBrk="1" hangingPunct="1">
                <a:lnSpc>
                  <a:spcPct val="85000"/>
                </a:lnSpc>
                <a:defRPr/>
              </a:pPr>
              <a:r>
                <a:rPr lang="en-US" sz="1800" b="1" dirty="0" smtClean="0">
                  <a:solidFill>
                    <a:schemeClr val="bg1"/>
                  </a:solidFill>
                </a:rPr>
                <a:t>Federal Aviation</a:t>
              </a:r>
            </a:p>
            <a:p>
              <a:pPr algn="ctr" eaLnBrk="1" hangingPunct="1">
                <a:lnSpc>
                  <a:spcPct val="85000"/>
                </a:lnSpc>
                <a:defRPr/>
              </a:pPr>
              <a:r>
                <a:rPr lang="en-US" sz="1800" b="1" dirty="0" smtClean="0">
                  <a:solidFill>
                    <a:schemeClr val="bg1"/>
                  </a:solidFill>
                </a:rPr>
                <a:t>Administration</a:t>
              </a:r>
            </a:p>
          </p:txBody>
        </p:sp>
      </p:grpSp>
      <p:sp>
        <p:nvSpPr>
          <p:cNvPr id="7" name="Rectangle 1026"/>
          <p:cNvSpPr txBox="1">
            <a:spLocks noChangeArrowheads="1"/>
          </p:cNvSpPr>
          <p:nvPr userDrawn="1"/>
        </p:nvSpPr>
        <p:spPr bwMode="auto">
          <a:xfrm>
            <a:off x="227013" y="3713163"/>
            <a:ext cx="4983162" cy="1782762"/>
          </a:xfrm>
          <a:prstGeom prst="rect">
            <a:avLst/>
          </a:prstGeom>
          <a:noFill/>
          <a:ln>
            <a:noFill/>
          </a:ln>
          <a:effectLst/>
          <a:extLst/>
        </p:spPr>
        <p:txBody>
          <a:bodyPr/>
          <a:lst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pitchFamily="34" charset="0"/>
              </a:defRPr>
            </a:lvl2pPr>
            <a:lvl3pPr algn="l" rtl="0" eaLnBrk="0" fontAlgn="base" hangingPunct="0">
              <a:spcBef>
                <a:spcPct val="0"/>
              </a:spcBef>
              <a:spcAft>
                <a:spcPct val="0"/>
              </a:spcAft>
              <a:defRPr sz="3600" b="1">
                <a:solidFill>
                  <a:srgbClr val="1D2F68"/>
                </a:solidFill>
                <a:latin typeface="Arial" pitchFamily="34" charset="0"/>
              </a:defRPr>
            </a:lvl3pPr>
            <a:lvl4pPr algn="l" rtl="0" eaLnBrk="0" fontAlgn="base" hangingPunct="0">
              <a:spcBef>
                <a:spcPct val="0"/>
              </a:spcBef>
              <a:spcAft>
                <a:spcPct val="0"/>
              </a:spcAft>
              <a:defRPr sz="3600" b="1">
                <a:solidFill>
                  <a:srgbClr val="1D2F68"/>
                </a:solidFill>
                <a:latin typeface="Arial" pitchFamily="34" charset="0"/>
              </a:defRPr>
            </a:lvl4pPr>
            <a:lvl5pPr algn="l" rtl="0" eaLnBrk="0" fontAlgn="base" hangingPunct="0">
              <a:spcBef>
                <a:spcPct val="0"/>
              </a:spcBef>
              <a:spcAft>
                <a:spcPct val="0"/>
              </a:spcAft>
              <a:defRPr sz="3600" b="1">
                <a:solidFill>
                  <a:srgbClr val="1D2F68"/>
                </a:solidFill>
                <a:latin typeface="Arial" pitchFamily="34" charset="0"/>
              </a:defRPr>
            </a:lvl5pPr>
            <a:lvl6pPr marL="457200" algn="l" rtl="0" fontAlgn="base">
              <a:spcBef>
                <a:spcPct val="0"/>
              </a:spcBef>
              <a:spcAft>
                <a:spcPct val="0"/>
              </a:spcAft>
              <a:defRPr sz="3600" b="1">
                <a:solidFill>
                  <a:srgbClr val="1D2F68"/>
                </a:solidFill>
                <a:latin typeface="Arial" pitchFamily="34" charset="0"/>
              </a:defRPr>
            </a:lvl6pPr>
            <a:lvl7pPr marL="914400" algn="l" rtl="0" fontAlgn="base">
              <a:spcBef>
                <a:spcPct val="0"/>
              </a:spcBef>
              <a:spcAft>
                <a:spcPct val="0"/>
              </a:spcAft>
              <a:defRPr sz="3600" b="1">
                <a:solidFill>
                  <a:srgbClr val="1D2F68"/>
                </a:solidFill>
                <a:latin typeface="Arial" pitchFamily="34" charset="0"/>
              </a:defRPr>
            </a:lvl7pPr>
            <a:lvl8pPr marL="1371600" algn="l" rtl="0" fontAlgn="base">
              <a:spcBef>
                <a:spcPct val="0"/>
              </a:spcBef>
              <a:spcAft>
                <a:spcPct val="0"/>
              </a:spcAft>
              <a:defRPr sz="3600" b="1">
                <a:solidFill>
                  <a:srgbClr val="1D2F68"/>
                </a:solidFill>
                <a:latin typeface="Arial" pitchFamily="34" charset="0"/>
              </a:defRPr>
            </a:lvl8pPr>
            <a:lvl9pPr marL="1828800" algn="l" rtl="0" fontAlgn="base">
              <a:spcBef>
                <a:spcPct val="0"/>
              </a:spcBef>
              <a:spcAft>
                <a:spcPct val="0"/>
              </a:spcAft>
              <a:defRPr sz="3600" b="1">
                <a:solidFill>
                  <a:srgbClr val="1D2F68"/>
                </a:solidFill>
                <a:latin typeface="Arial" pitchFamily="34" charset="0"/>
              </a:defRPr>
            </a:lvl9pPr>
          </a:lstStyle>
          <a:p>
            <a:pPr>
              <a:defRPr/>
            </a:pPr>
            <a:endParaRPr lang="en-US" dirty="0" smtClean="0"/>
          </a:p>
        </p:txBody>
      </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Tree>
    <p:extLst>
      <p:ext uri="{BB962C8B-B14F-4D97-AF65-F5344CB8AC3E}">
        <p14:creationId xmlns:p14="http://schemas.microsoft.com/office/powerpoint/2010/main" val="1015029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80"/>
          <p:cNvGrpSpPr>
            <a:grpSpLocks/>
          </p:cNvGrpSpPr>
          <p:nvPr userDrawn="1"/>
        </p:nvGrpSpPr>
        <p:grpSpPr bwMode="auto">
          <a:xfrm>
            <a:off x="5873750" y="269875"/>
            <a:ext cx="2895600" cy="911225"/>
            <a:chOff x="3700" y="170"/>
            <a:chExt cx="1824" cy="574"/>
          </a:xfrm>
        </p:grpSpPr>
        <p:pic>
          <p:nvPicPr>
            <p:cNvPr id="5"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800" b="1" dirty="0" smtClean="0">
                  <a:solidFill>
                    <a:srgbClr val="FFFFFF"/>
                  </a:solidFill>
                  <a:ea typeface="+mn-ea"/>
                  <a:cs typeface="Arial" charset="0"/>
                </a:rPr>
                <a:t>Federal Aviation</a:t>
              </a:r>
            </a:p>
            <a:p>
              <a:pPr eaLnBrk="1" hangingPunct="1">
                <a:lnSpc>
                  <a:spcPct val="85000"/>
                </a:lnSpc>
                <a:defRPr/>
              </a:pPr>
              <a:r>
                <a:rPr lang="en-US" sz="1800" b="1" dirty="0" smtClean="0">
                  <a:solidFill>
                    <a:srgbClr val="FFFFFF"/>
                  </a:solidFill>
                  <a:ea typeface="+mn-ea"/>
                  <a:cs typeface="Arial" charset="0"/>
                </a:rPr>
                <a:t>Administration</a:t>
              </a:r>
            </a:p>
          </p:txBody>
        </p:sp>
      </p:grpSp>
      <p:sp>
        <p:nvSpPr>
          <p:cNvPr id="7" name="Rectangle 1026"/>
          <p:cNvSpPr txBox="1">
            <a:spLocks noChangeArrowheads="1"/>
          </p:cNvSpPr>
          <p:nvPr userDrawn="1"/>
        </p:nvSpPr>
        <p:spPr bwMode="auto">
          <a:xfrm>
            <a:off x="227013" y="3713163"/>
            <a:ext cx="4983162" cy="1782762"/>
          </a:xfrm>
          <a:prstGeom prst="rect">
            <a:avLst/>
          </a:prstGeom>
          <a:noFill/>
          <a:ln>
            <a:noFill/>
          </a:ln>
          <a:effectLst/>
          <a:extLst/>
        </p:spPr>
        <p:txBody>
          <a:bodyPr/>
          <a:lst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pitchFamily="34" charset="0"/>
              </a:defRPr>
            </a:lvl2pPr>
            <a:lvl3pPr algn="l" rtl="0" eaLnBrk="0" fontAlgn="base" hangingPunct="0">
              <a:spcBef>
                <a:spcPct val="0"/>
              </a:spcBef>
              <a:spcAft>
                <a:spcPct val="0"/>
              </a:spcAft>
              <a:defRPr sz="3600" b="1">
                <a:solidFill>
                  <a:srgbClr val="1D2F68"/>
                </a:solidFill>
                <a:latin typeface="Arial" pitchFamily="34" charset="0"/>
              </a:defRPr>
            </a:lvl3pPr>
            <a:lvl4pPr algn="l" rtl="0" eaLnBrk="0" fontAlgn="base" hangingPunct="0">
              <a:spcBef>
                <a:spcPct val="0"/>
              </a:spcBef>
              <a:spcAft>
                <a:spcPct val="0"/>
              </a:spcAft>
              <a:defRPr sz="3600" b="1">
                <a:solidFill>
                  <a:srgbClr val="1D2F68"/>
                </a:solidFill>
                <a:latin typeface="Arial" pitchFamily="34" charset="0"/>
              </a:defRPr>
            </a:lvl4pPr>
            <a:lvl5pPr algn="l" rtl="0" eaLnBrk="0" fontAlgn="base" hangingPunct="0">
              <a:spcBef>
                <a:spcPct val="0"/>
              </a:spcBef>
              <a:spcAft>
                <a:spcPct val="0"/>
              </a:spcAft>
              <a:defRPr sz="3600" b="1">
                <a:solidFill>
                  <a:srgbClr val="1D2F68"/>
                </a:solidFill>
                <a:latin typeface="Arial" pitchFamily="34" charset="0"/>
              </a:defRPr>
            </a:lvl5pPr>
            <a:lvl6pPr marL="457200" algn="l" rtl="0" fontAlgn="base">
              <a:spcBef>
                <a:spcPct val="0"/>
              </a:spcBef>
              <a:spcAft>
                <a:spcPct val="0"/>
              </a:spcAft>
              <a:defRPr sz="3600" b="1">
                <a:solidFill>
                  <a:srgbClr val="1D2F68"/>
                </a:solidFill>
                <a:latin typeface="Arial" pitchFamily="34" charset="0"/>
              </a:defRPr>
            </a:lvl6pPr>
            <a:lvl7pPr marL="914400" algn="l" rtl="0" fontAlgn="base">
              <a:spcBef>
                <a:spcPct val="0"/>
              </a:spcBef>
              <a:spcAft>
                <a:spcPct val="0"/>
              </a:spcAft>
              <a:defRPr sz="3600" b="1">
                <a:solidFill>
                  <a:srgbClr val="1D2F68"/>
                </a:solidFill>
                <a:latin typeface="Arial" pitchFamily="34" charset="0"/>
              </a:defRPr>
            </a:lvl7pPr>
            <a:lvl8pPr marL="1371600" algn="l" rtl="0" fontAlgn="base">
              <a:spcBef>
                <a:spcPct val="0"/>
              </a:spcBef>
              <a:spcAft>
                <a:spcPct val="0"/>
              </a:spcAft>
              <a:defRPr sz="3600" b="1">
                <a:solidFill>
                  <a:srgbClr val="1D2F68"/>
                </a:solidFill>
                <a:latin typeface="Arial" pitchFamily="34" charset="0"/>
              </a:defRPr>
            </a:lvl8pPr>
            <a:lvl9pPr marL="1828800" algn="l" rtl="0" fontAlgn="base">
              <a:spcBef>
                <a:spcPct val="0"/>
              </a:spcBef>
              <a:spcAft>
                <a:spcPct val="0"/>
              </a:spcAft>
              <a:defRPr sz="3600" b="1">
                <a:solidFill>
                  <a:srgbClr val="1D2F68"/>
                </a:solidFill>
                <a:latin typeface="Arial" pitchFamily="34" charset="0"/>
              </a:defRPr>
            </a:lvl9pPr>
          </a:lstStyle>
          <a:p>
            <a:pPr>
              <a:defRPr/>
            </a:pPr>
            <a:endParaRPr lang="en-US" dirty="0" smtClean="0"/>
          </a:p>
        </p:txBody>
      </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Tree>
    <p:extLst>
      <p:ext uri="{BB962C8B-B14F-4D97-AF65-F5344CB8AC3E}">
        <p14:creationId xmlns:p14="http://schemas.microsoft.com/office/powerpoint/2010/main" val="1435166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sz="2400" dirty="0">
              <a:solidFill>
                <a:srgbClr val="000000"/>
              </a:solidFill>
            </a:endParaRP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BBE0613-8996-4CEE-8671-2BB75411D224}" type="slidenum">
              <a:rPr lang="en-US" sz="1200" b="1">
                <a:solidFill>
                  <a:srgbClr val="FFFFFF"/>
                </a:solidFill>
              </a:rPr>
              <a:pPr algn="r"/>
              <a:t>‹#›</a:t>
            </a:fld>
            <a:endParaRPr lang="en-US" sz="1200" b="1" dirty="0">
              <a:solidFill>
                <a:srgbClr val="FFFFFF"/>
              </a:solidFill>
            </a:endParaRPr>
          </a:p>
        </p:txBody>
      </p:sp>
      <p:grpSp>
        <p:nvGrpSpPr>
          <p:cNvPr id="6" name="Group 25"/>
          <p:cNvGrpSpPr>
            <a:grpSpLocks/>
          </p:cNvGrpSpPr>
          <p:nvPr userDrawn="1"/>
        </p:nvGrpSpPr>
        <p:grpSpPr bwMode="auto">
          <a:xfrm>
            <a:off x="5708650" y="6124575"/>
            <a:ext cx="2047875" cy="661988"/>
            <a:chOff x="3596" y="3858"/>
            <a:chExt cx="1290" cy="417"/>
          </a:xfrm>
        </p:grpSpPr>
        <p:pic>
          <p:nvPicPr>
            <p:cNvPr id="7"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cs typeface="Arial" charset="0"/>
                </a:rPr>
                <a:t>Federal Aviation</a:t>
              </a:r>
            </a:p>
            <a:p>
              <a:pPr eaLnBrk="1" hangingPunct="1">
                <a:lnSpc>
                  <a:spcPct val="85000"/>
                </a:lnSpc>
                <a:defRPr/>
              </a:pPr>
              <a:r>
                <a:rPr lang="en-US" sz="1200" b="1" dirty="0" smtClean="0">
                  <a:solidFill>
                    <a:srgbClr val="FFFFFF"/>
                  </a:solidFill>
                  <a:ea typeface="+mn-ea"/>
                  <a:cs typeface="Arial" charset="0"/>
                </a:rPr>
                <a:t>Administration</a:t>
              </a:r>
            </a:p>
          </p:txBody>
        </p:sp>
      </p:grpSp>
      <p:sp>
        <p:nvSpPr>
          <p:cNvPr id="9" name="Text Box 29"/>
          <p:cNvSpPr txBox="1">
            <a:spLocks noChangeArrowheads="1"/>
          </p:cNvSpPr>
          <p:nvPr userDrawn="1"/>
        </p:nvSpPr>
        <p:spPr bwMode="auto">
          <a:xfrm>
            <a:off x="449263" y="6329363"/>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sz="1200" b="1" dirty="0" smtClean="0">
                <a:solidFill>
                  <a:srgbClr val="C0C0C0"/>
                </a:solidFill>
                <a:ea typeface="+mn-ea"/>
                <a:cs typeface="Arial" charset="0"/>
              </a:rPr>
              <a:t>FAA UAS Integration Office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55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pPr>
              <a:defRPr/>
            </a:pPr>
            <a:fld id="{076AC2EA-B653-48AE-A4B9-91F75E82F178}" type="slidenum">
              <a:rPr lang="en-US"/>
              <a:pPr>
                <a:defRPr/>
              </a:pPr>
              <a:t>‹#›</a:t>
            </a:fld>
            <a:endParaRPr lang="en-US" dirty="0"/>
          </a:p>
        </p:txBody>
      </p:sp>
    </p:spTree>
    <p:extLst>
      <p:ext uri="{BB962C8B-B14F-4D97-AF65-F5344CB8AC3E}">
        <p14:creationId xmlns:p14="http://schemas.microsoft.com/office/powerpoint/2010/main" val="3220454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charset="0"/>
                <a:ea typeface="+mn-ea"/>
                <a:cs typeface="Arial" charset="0"/>
              </a:defRPr>
            </a:lvl1pPr>
          </a:lstStyle>
          <a:p>
            <a:pPr>
              <a:defRPr/>
            </a:pPr>
            <a:r>
              <a:rPr lang="en-US" dirty="0"/>
              <a:t>May 15 2012</a:t>
            </a:r>
          </a:p>
        </p:txBody>
      </p:sp>
      <p:sp>
        <p:nvSpPr>
          <p:cNvPr id="3" name="Rectangle 10"/>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charset="0"/>
                <a:ea typeface="+mn-ea"/>
                <a:cs typeface="Arial" charset="0"/>
              </a:defRPr>
            </a:lvl1pPr>
          </a:lstStyle>
          <a:p>
            <a:pPr>
              <a:defRPr/>
            </a:pPr>
            <a:endParaRPr lang="en-US" dirty="0"/>
          </a:p>
        </p:txBody>
      </p:sp>
      <p:sp>
        <p:nvSpPr>
          <p:cNvPr id="4" name="Rectangle 11"/>
          <p:cNvSpPr>
            <a:spLocks noGrp="1" noChangeArrowheads="1"/>
          </p:cNvSpPr>
          <p:nvPr>
            <p:ph type="sldNum" sz="quarter" idx="12"/>
          </p:nvPr>
        </p:nvSpPr>
        <p:spPr/>
        <p:txBody>
          <a:bodyPr/>
          <a:lstStyle>
            <a:lvl1pPr algn="ctr">
              <a:defRPr sz="2600">
                <a:solidFill>
                  <a:srgbClr val="000000"/>
                </a:solidFill>
                <a:ea typeface="ＭＳ Ｐゴシック" pitchFamily="34" charset="-128"/>
                <a:cs typeface="+mn-cs"/>
              </a:defRPr>
            </a:lvl1pPr>
          </a:lstStyle>
          <a:p>
            <a:pPr>
              <a:defRPr/>
            </a:pPr>
            <a:fld id="{DA6F6861-5E0B-4AD3-965E-1965993B5662}" type="slidenum">
              <a:rPr lang="en-US"/>
              <a:pPr>
                <a:defRPr/>
              </a:pPr>
              <a:t>‹#›</a:t>
            </a:fld>
            <a:endParaRPr lang="en-US" dirty="0"/>
          </a:p>
        </p:txBody>
      </p:sp>
    </p:spTree>
    <p:extLst>
      <p:ext uri="{BB962C8B-B14F-4D97-AF65-F5344CB8AC3E}">
        <p14:creationId xmlns:p14="http://schemas.microsoft.com/office/powerpoint/2010/main" val="963717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62070D-3DEF-4DFD-B825-0EDB0D2A7B50}" type="slidenum">
              <a:rPr lang="en-US"/>
              <a:pPr>
                <a:defRPr/>
              </a:pPr>
              <a:t>‹#›</a:t>
            </a:fld>
            <a:endParaRPr lang="en-US" dirty="0"/>
          </a:p>
        </p:txBody>
      </p:sp>
    </p:spTree>
    <p:extLst>
      <p:ext uri="{BB962C8B-B14F-4D97-AF65-F5344CB8AC3E}">
        <p14:creationId xmlns:p14="http://schemas.microsoft.com/office/powerpoint/2010/main" val="325112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3446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25CFF7-E9A0-4208-9BB8-54563A95956B}" type="slidenum">
              <a:rPr lang="en-US"/>
              <a:pPr>
                <a:defRPr/>
              </a:pPr>
              <a:t>‹#›</a:t>
            </a:fld>
            <a:endParaRPr lang="en-US" dirty="0"/>
          </a:p>
        </p:txBody>
      </p:sp>
    </p:spTree>
    <p:extLst>
      <p:ext uri="{BB962C8B-B14F-4D97-AF65-F5344CB8AC3E}">
        <p14:creationId xmlns:p14="http://schemas.microsoft.com/office/powerpoint/2010/main" val="1213511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3E869-A4D8-49BA-B016-22A5F8F06EDB}" type="slidenum">
              <a:rPr lang="en-US"/>
              <a:pPr>
                <a:defRPr/>
              </a:pPr>
              <a:t>‹#›</a:t>
            </a:fld>
            <a:endParaRPr lang="en-US" dirty="0"/>
          </a:p>
        </p:txBody>
      </p:sp>
    </p:spTree>
    <p:extLst>
      <p:ext uri="{BB962C8B-B14F-4D97-AF65-F5344CB8AC3E}">
        <p14:creationId xmlns:p14="http://schemas.microsoft.com/office/powerpoint/2010/main" val="3188935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10DCD3-4CA7-4D16-B26A-B3B90ECDC3D1}" type="slidenum">
              <a:rPr lang="en-US"/>
              <a:pPr>
                <a:defRPr/>
              </a:pPr>
              <a:t>‹#›</a:t>
            </a:fld>
            <a:endParaRPr lang="en-US" dirty="0"/>
          </a:p>
        </p:txBody>
      </p:sp>
    </p:spTree>
    <p:extLst>
      <p:ext uri="{BB962C8B-B14F-4D97-AF65-F5344CB8AC3E}">
        <p14:creationId xmlns:p14="http://schemas.microsoft.com/office/powerpoint/2010/main" val="490731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E4CD500-3DE6-49E5-891B-CEF2E1FF130E}" type="slidenum">
              <a:rPr lang="en-US"/>
              <a:pPr>
                <a:defRPr/>
              </a:pPr>
              <a:t>‹#›</a:t>
            </a:fld>
            <a:endParaRPr lang="en-US" dirty="0"/>
          </a:p>
        </p:txBody>
      </p:sp>
    </p:spTree>
    <p:extLst>
      <p:ext uri="{BB962C8B-B14F-4D97-AF65-F5344CB8AC3E}">
        <p14:creationId xmlns:p14="http://schemas.microsoft.com/office/powerpoint/2010/main" val="109376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9922BF9-AC28-4503-960F-8EF91134F78E}" type="slidenum">
              <a:rPr lang="en-US"/>
              <a:pPr>
                <a:defRPr/>
              </a:pPr>
              <a:t>‹#›</a:t>
            </a:fld>
            <a:endParaRPr lang="en-US" dirty="0"/>
          </a:p>
        </p:txBody>
      </p:sp>
    </p:spTree>
    <p:extLst>
      <p:ext uri="{BB962C8B-B14F-4D97-AF65-F5344CB8AC3E}">
        <p14:creationId xmlns:p14="http://schemas.microsoft.com/office/powerpoint/2010/main" val="4220139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BB3CE12-FF72-42CB-A9C6-733716FD92D8}" type="slidenum">
              <a:rPr lang="en-US"/>
              <a:pPr>
                <a:defRPr/>
              </a:pPr>
              <a:t>‹#›</a:t>
            </a:fld>
            <a:endParaRPr lang="en-US" dirty="0"/>
          </a:p>
        </p:txBody>
      </p:sp>
    </p:spTree>
    <p:extLst>
      <p:ext uri="{BB962C8B-B14F-4D97-AF65-F5344CB8AC3E}">
        <p14:creationId xmlns:p14="http://schemas.microsoft.com/office/powerpoint/2010/main" val="2038925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DF9EE3-1E55-4E6B-AD00-B166F30AB25C}" type="slidenum">
              <a:rPr lang="en-US"/>
              <a:pPr>
                <a:defRPr/>
              </a:pPr>
              <a:t>‹#›</a:t>
            </a:fld>
            <a:endParaRPr lang="en-US" dirty="0"/>
          </a:p>
        </p:txBody>
      </p:sp>
    </p:spTree>
    <p:extLst>
      <p:ext uri="{BB962C8B-B14F-4D97-AF65-F5344CB8AC3E}">
        <p14:creationId xmlns:p14="http://schemas.microsoft.com/office/powerpoint/2010/main" val="122894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972B18D-7105-49FE-B9D1-8225A6F92778}" type="slidenum">
              <a:rPr lang="en-US"/>
              <a:pPr>
                <a:defRPr/>
              </a:pPr>
              <a:t>‹#›</a:t>
            </a:fld>
            <a:endParaRPr lang="en-US" dirty="0"/>
          </a:p>
        </p:txBody>
      </p:sp>
    </p:spTree>
    <p:extLst>
      <p:ext uri="{BB962C8B-B14F-4D97-AF65-F5344CB8AC3E}">
        <p14:creationId xmlns:p14="http://schemas.microsoft.com/office/powerpoint/2010/main" val="118559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910FCA-AEC4-4B1F-A8F8-071E915B317C}" type="slidenum">
              <a:rPr lang="en-US"/>
              <a:pPr>
                <a:defRPr/>
              </a:pPr>
              <a:t>‹#›</a:t>
            </a:fld>
            <a:endParaRPr lang="en-US" dirty="0"/>
          </a:p>
        </p:txBody>
      </p:sp>
    </p:spTree>
    <p:extLst>
      <p:ext uri="{BB962C8B-B14F-4D97-AF65-F5344CB8AC3E}">
        <p14:creationId xmlns:p14="http://schemas.microsoft.com/office/powerpoint/2010/main" val="927036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F9BE85-9087-450C-9C66-875C96136A85}" type="slidenum">
              <a:rPr lang="en-US"/>
              <a:pPr>
                <a:defRPr/>
              </a:pPr>
              <a:t>‹#›</a:t>
            </a:fld>
            <a:endParaRPr lang="en-US" dirty="0"/>
          </a:p>
        </p:txBody>
      </p:sp>
    </p:spTree>
    <p:extLst>
      <p:ext uri="{BB962C8B-B14F-4D97-AF65-F5344CB8AC3E}">
        <p14:creationId xmlns:p14="http://schemas.microsoft.com/office/powerpoint/2010/main" val="13526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378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1C76E0-BEF3-4783-9D49-23A01CDD4560}" type="slidenum">
              <a:rPr lang="en-US"/>
              <a:pPr>
                <a:defRPr/>
              </a:pPr>
              <a:t>‹#›</a:t>
            </a:fld>
            <a:endParaRPr lang="en-US" dirty="0"/>
          </a:p>
        </p:txBody>
      </p:sp>
    </p:spTree>
    <p:extLst>
      <p:ext uri="{BB962C8B-B14F-4D97-AF65-F5344CB8AC3E}">
        <p14:creationId xmlns:p14="http://schemas.microsoft.com/office/powerpoint/2010/main" val="2899621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3295E9-12A2-44C5-BA6E-D7C46893B593}" type="slidenum">
              <a:rPr lang="en-US"/>
              <a:pPr>
                <a:defRPr/>
              </a:pPr>
              <a:t>‹#›</a:t>
            </a:fld>
            <a:endParaRPr lang="en-US" dirty="0"/>
          </a:p>
        </p:txBody>
      </p:sp>
    </p:spTree>
    <p:extLst>
      <p:ext uri="{BB962C8B-B14F-4D97-AF65-F5344CB8AC3E}">
        <p14:creationId xmlns:p14="http://schemas.microsoft.com/office/powerpoint/2010/main" val="318448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933D64-DEB8-4E95-9329-875343BEE5BA}" type="slidenum">
              <a:rPr lang="en-US"/>
              <a:pPr>
                <a:defRPr/>
              </a:pPr>
              <a:t>‹#›</a:t>
            </a:fld>
            <a:endParaRPr lang="en-US" dirty="0"/>
          </a:p>
        </p:txBody>
      </p:sp>
    </p:spTree>
    <p:extLst>
      <p:ext uri="{BB962C8B-B14F-4D97-AF65-F5344CB8AC3E}">
        <p14:creationId xmlns:p14="http://schemas.microsoft.com/office/powerpoint/2010/main" val="2536772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FCF48B-7AC9-40CF-8EB2-8FAF31485E18}" type="slidenum">
              <a:rPr lang="en-US"/>
              <a:pPr>
                <a:defRPr/>
              </a:pPr>
              <a:t>‹#›</a:t>
            </a:fld>
            <a:endParaRPr lang="en-US" dirty="0"/>
          </a:p>
        </p:txBody>
      </p:sp>
    </p:spTree>
    <p:extLst>
      <p:ext uri="{BB962C8B-B14F-4D97-AF65-F5344CB8AC3E}">
        <p14:creationId xmlns:p14="http://schemas.microsoft.com/office/powerpoint/2010/main" val="3213638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17F177-9730-4197-89DB-66206E216818}" type="slidenum">
              <a:rPr lang="en-US"/>
              <a:pPr>
                <a:defRPr/>
              </a:pPr>
              <a:t>‹#›</a:t>
            </a:fld>
            <a:endParaRPr lang="en-US" dirty="0"/>
          </a:p>
        </p:txBody>
      </p:sp>
    </p:spTree>
    <p:extLst>
      <p:ext uri="{BB962C8B-B14F-4D97-AF65-F5344CB8AC3E}">
        <p14:creationId xmlns:p14="http://schemas.microsoft.com/office/powerpoint/2010/main" val="13884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5F3838-2D05-49E0-8B62-B726CE22788E}" type="slidenum">
              <a:rPr lang="en-US"/>
              <a:pPr>
                <a:defRPr/>
              </a:pPr>
              <a:t>‹#›</a:t>
            </a:fld>
            <a:endParaRPr lang="en-US" dirty="0"/>
          </a:p>
        </p:txBody>
      </p:sp>
    </p:spTree>
    <p:extLst>
      <p:ext uri="{BB962C8B-B14F-4D97-AF65-F5344CB8AC3E}">
        <p14:creationId xmlns:p14="http://schemas.microsoft.com/office/powerpoint/2010/main" val="3762111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6E4386-B2D9-41A3-9644-366F3B9600B6}" type="slidenum">
              <a:rPr lang="en-US"/>
              <a:pPr>
                <a:defRPr/>
              </a:pPr>
              <a:t>‹#›</a:t>
            </a:fld>
            <a:endParaRPr lang="en-US" dirty="0"/>
          </a:p>
        </p:txBody>
      </p:sp>
    </p:spTree>
    <p:extLst>
      <p:ext uri="{BB962C8B-B14F-4D97-AF65-F5344CB8AC3E}">
        <p14:creationId xmlns:p14="http://schemas.microsoft.com/office/powerpoint/2010/main" val="2228238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89DCC6-7829-4846-A9E2-EB5BDA142840}" type="slidenum">
              <a:rPr lang="en-US"/>
              <a:pPr>
                <a:defRPr/>
              </a:pPr>
              <a:t>‹#›</a:t>
            </a:fld>
            <a:endParaRPr lang="en-US" dirty="0"/>
          </a:p>
        </p:txBody>
      </p:sp>
    </p:spTree>
    <p:extLst>
      <p:ext uri="{BB962C8B-B14F-4D97-AF65-F5344CB8AC3E}">
        <p14:creationId xmlns:p14="http://schemas.microsoft.com/office/powerpoint/2010/main" val="384839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3192B0-8849-405F-91A3-A34C1D531A2B}" type="slidenum">
              <a:rPr lang="en-US"/>
              <a:pPr>
                <a:defRPr/>
              </a:pPr>
              <a:t>‹#›</a:t>
            </a:fld>
            <a:endParaRPr lang="en-US" dirty="0"/>
          </a:p>
        </p:txBody>
      </p:sp>
    </p:spTree>
    <p:extLst>
      <p:ext uri="{BB962C8B-B14F-4D97-AF65-F5344CB8AC3E}">
        <p14:creationId xmlns:p14="http://schemas.microsoft.com/office/powerpoint/2010/main" val="2823521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8131BA-222C-44E1-AF88-D61D32E8F369}" type="slidenum">
              <a:rPr lang="en-US"/>
              <a:pPr>
                <a:defRPr/>
              </a:pPr>
              <a:t>‹#›</a:t>
            </a:fld>
            <a:endParaRPr lang="en-US" dirty="0"/>
          </a:p>
        </p:txBody>
      </p:sp>
    </p:spTree>
    <p:extLst>
      <p:ext uri="{BB962C8B-B14F-4D97-AF65-F5344CB8AC3E}">
        <p14:creationId xmlns:p14="http://schemas.microsoft.com/office/powerpoint/2010/main" val="220181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187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11DBA6-A313-4E9F-A4F4-0E343CC6520B}" type="slidenum">
              <a:rPr lang="en-US"/>
              <a:pPr>
                <a:defRPr/>
              </a:pPr>
              <a:t>‹#›</a:t>
            </a:fld>
            <a:endParaRPr lang="en-US" dirty="0"/>
          </a:p>
        </p:txBody>
      </p:sp>
    </p:spTree>
    <p:extLst>
      <p:ext uri="{BB962C8B-B14F-4D97-AF65-F5344CB8AC3E}">
        <p14:creationId xmlns:p14="http://schemas.microsoft.com/office/powerpoint/2010/main" val="1075710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7FD4D6-3492-4F8A-9DAB-9EE2A24AB8F3}" type="slidenum">
              <a:rPr lang="en-US"/>
              <a:pPr>
                <a:defRPr/>
              </a:pPr>
              <a:t>‹#›</a:t>
            </a:fld>
            <a:endParaRPr lang="en-US" dirty="0"/>
          </a:p>
        </p:txBody>
      </p:sp>
    </p:spTree>
    <p:extLst>
      <p:ext uri="{BB962C8B-B14F-4D97-AF65-F5344CB8AC3E}">
        <p14:creationId xmlns:p14="http://schemas.microsoft.com/office/powerpoint/2010/main" val="545322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38FAEEB-5BDA-4A60-986F-C40C294F8DAB}" type="slidenum">
              <a:rPr lang="en-US"/>
              <a:pPr>
                <a:defRPr/>
              </a:pPr>
              <a:t>‹#›</a:t>
            </a:fld>
            <a:endParaRPr lang="en-US" dirty="0"/>
          </a:p>
        </p:txBody>
      </p:sp>
    </p:spTree>
    <p:extLst>
      <p:ext uri="{BB962C8B-B14F-4D97-AF65-F5344CB8AC3E}">
        <p14:creationId xmlns:p14="http://schemas.microsoft.com/office/powerpoint/2010/main" val="1063300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80"/>
          <p:cNvGrpSpPr>
            <a:grpSpLocks/>
          </p:cNvGrpSpPr>
          <p:nvPr userDrawn="1"/>
        </p:nvGrpSpPr>
        <p:grpSpPr bwMode="auto">
          <a:xfrm>
            <a:off x="5873750" y="269875"/>
            <a:ext cx="2895600" cy="911225"/>
            <a:chOff x="3700" y="170"/>
            <a:chExt cx="1824" cy="574"/>
          </a:xfrm>
        </p:grpSpPr>
        <p:pic>
          <p:nvPicPr>
            <p:cNvPr id="5"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eaLnBrk="1" hangingPunct="1">
                <a:lnSpc>
                  <a:spcPct val="85000"/>
                </a:lnSpc>
                <a:defRPr/>
              </a:pPr>
              <a:r>
                <a:rPr lang="en-US" sz="1800" b="1" dirty="0" smtClean="0">
                  <a:solidFill>
                    <a:srgbClr val="FFFFFF"/>
                  </a:solidFill>
                  <a:cs typeface="Arial" charset="0"/>
                </a:rPr>
                <a:t>Federal Aviation</a:t>
              </a:r>
            </a:p>
            <a:p>
              <a:pPr algn="ctr" eaLnBrk="1" hangingPunct="1">
                <a:lnSpc>
                  <a:spcPct val="85000"/>
                </a:lnSpc>
                <a:defRPr/>
              </a:pPr>
              <a:r>
                <a:rPr lang="en-US" sz="1800" b="1" dirty="0" smtClean="0">
                  <a:solidFill>
                    <a:srgbClr val="FFFFFF"/>
                  </a:solidFill>
                  <a:cs typeface="Arial" charset="0"/>
                </a:rPr>
                <a:t>Administration</a:t>
              </a:r>
            </a:p>
          </p:txBody>
        </p:sp>
      </p:grpSp>
      <p:sp>
        <p:nvSpPr>
          <p:cNvPr id="7" name="Rectangle 1026"/>
          <p:cNvSpPr txBox="1">
            <a:spLocks noChangeArrowheads="1"/>
          </p:cNvSpPr>
          <p:nvPr userDrawn="1"/>
        </p:nvSpPr>
        <p:spPr bwMode="auto">
          <a:xfrm>
            <a:off x="227013" y="3713163"/>
            <a:ext cx="4983162" cy="1782762"/>
          </a:xfrm>
          <a:prstGeom prst="rect">
            <a:avLst/>
          </a:prstGeom>
          <a:noFill/>
          <a:ln>
            <a:noFill/>
          </a:ln>
          <a:effectLst/>
          <a:extLst/>
        </p:spPr>
        <p:txBody>
          <a:bodyPr/>
          <a:lst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pitchFamily="34" charset="0"/>
              </a:defRPr>
            </a:lvl2pPr>
            <a:lvl3pPr algn="l" rtl="0" eaLnBrk="0" fontAlgn="base" hangingPunct="0">
              <a:spcBef>
                <a:spcPct val="0"/>
              </a:spcBef>
              <a:spcAft>
                <a:spcPct val="0"/>
              </a:spcAft>
              <a:defRPr sz="3600" b="1">
                <a:solidFill>
                  <a:srgbClr val="1D2F68"/>
                </a:solidFill>
                <a:latin typeface="Arial" pitchFamily="34" charset="0"/>
              </a:defRPr>
            </a:lvl3pPr>
            <a:lvl4pPr algn="l" rtl="0" eaLnBrk="0" fontAlgn="base" hangingPunct="0">
              <a:spcBef>
                <a:spcPct val="0"/>
              </a:spcBef>
              <a:spcAft>
                <a:spcPct val="0"/>
              </a:spcAft>
              <a:defRPr sz="3600" b="1">
                <a:solidFill>
                  <a:srgbClr val="1D2F68"/>
                </a:solidFill>
                <a:latin typeface="Arial" pitchFamily="34" charset="0"/>
              </a:defRPr>
            </a:lvl4pPr>
            <a:lvl5pPr algn="l" rtl="0" eaLnBrk="0" fontAlgn="base" hangingPunct="0">
              <a:spcBef>
                <a:spcPct val="0"/>
              </a:spcBef>
              <a:spcAft>
                <a:spcPct val="0"/>
              </a:spcAft>
              <a:defRPr sz="3600" b="1">
                <a:solidFill>
                  <a:srgbClr val="1D2F68"/>
                </a:solidFill>
                <a:latin typeface="Arial" pitchFamily="34" charset="0"/>
              </a:defRPr>
            </a:lvl5pPr>
            <a:lvl6pPr marL="457200" algn="l" rtl="0" fontAlgn="base">
              <a:spcBef>
                <a:spcPct val="0"/>
              </a:spcBef>
              <a:spcAft>
                <a:spcPct val="0"/>
              </a:spcAft>
              <a:defRPr sz="3600" b="1">
                <a:solidFill>
                  <a:srgbClr val="1D2F68"/>
                </a:solidFill>
                <a:latin typeface="Arial" pitchFamily="34" charset="0"/>
              </a:defRPr>
            </a:lvl6pPr>
            <a:lvl7pPr marL="914400" algn="l" rtl="0" fontAlgn="base">
              <a:spcBef>
                <a:spcPct val="0"/>
              </a:spcBef>
              <a:spcAft>
                <a:spcPct val="0"/>
              </a:spcAft>
              <a:defRPr sz="3600" b="1">
                <a:solidFill>
                  <a:srgbClr val="1D2F68"/>
                </a:solidFill>
                <a:latin typeface="Arial" pitchFamily="34" charset="0"/>
              </a:defRPr>
            </a:lvl7pPr>
            <a:lvl8pPr marL="1371600" algn="l" rtl="0" fontAlgn="base">
              <a:spcBef>
                <a:spcPct val="0"/>
              </a:spcBef>
              <a:spcAft>
                <a:spcPct val="0"/>
              </a:spcAft>
              <a:defRPr sz="3600" b="1">
                <a:solidFill>
                  <a:srgbClr val="1D2F68"/>
                </a:solidFill>
                <a:latin typeface="Arial" pitchFamily="34" charset="0"/>
              </a:defRPr>
            </a:lvl8pPr>
            <a:lvl9pPr marL="1828800" algn="l" rtl="0" fontAlgn="base">
              <a:spcBef>
                <a:spcPct val="0"/>
              </a:spcBef>
              <a:spcAft>
                <a:spcPct val="0"/>
              </a:spcAft>
              <a:defRPr sz="3600" b="1">
                <a:solidFill>
                  <a:srgbClr val="1D2F68"/>
                </a:solidFill>
                <a:latin typeface="Arial" pitchFamily="34" charset="0"/>
              </a:defRPr>
            </a:lvl9pPr>
          </a:lstStyle>
          <a:p>
            <a:pPr>
              <a:defRPr/>
            </a:pPr>
            <a:endParaRPr lang="en-US" dirty="0" smtClean="0"/>
          </a:p>
        </p:txBody>
      </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Tree>
    <p:extLst>
      <p:ext uri="{BB962C8B-B14F-4D97-AF65-F5344CB8AC3E}">
        <p14:creationId xmlns:p14="http://schemas.microsoft.com/office/powerpoint/2010/main" val="3438473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pPr>
              <a:r>
                <a:rPr lang="en-US" sz="1800" b="1">
                  <a:solidFill>
                    <a:srgbClr val="FFFFFF"/>
                  </a:solidFill>
                  <a:cs typeface="Arial" charset="0"/>
                </a:rPr>
                <a:t>Federal Aviation</a:t>
              </a:r>
            </a:p>
            <a:p>
              <a:pPr eaLnBrk="1" hangingPunct="1">
                <a:lnSpc>
                  <a:spcPct val="85000"/>
                </a:lnSpc>
              </a:pPr>
              <a:r>
                <a:rPr lang="en-US" sz="1800" b="1">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8" name="Text Box 1051"/>
          <p:cNvSpPr txBox="1">
            <a:spLocks noChangeArrowheads="1"/>
          </p:cNvSpPr>
          <p:nvPr userDrawn="1"/>
        </p:nvSpPr>
        <p:spPr bwMode="auto">
          <a:xfrm>
            <a:off x="427038" y="4297363"/>
            <a:ext cx="48228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spcBef>
                <a:spcPts val="0"/>
              </a:spcBef>
              <a:spcAft>
                <a:spcPts val="0"/>
              </a:spcAft>
              <a:defRPr/>
            </a:pPr>
            <a:r>
              <a:rPr lang="en-US" sz="1600" b="1" dirty="0">
                <a:solidFill>
                  <a:srgbClr val="1D2F68"/>
                </a:solidFill>
              </a:rPr>
              <a:t>Presented to</a:t>
            </a:r>
            <a:r>
              <a:rPr lang="en-US" sz="1600" b="1" dirty="0" smtClean="0">
                <a:solidFill>
                  <a:srgbClr val="1D2F68"/>
                </a:solidFill>
              </a:rPr>
              <a:t>: Alabama</a:t>
            </a:r>
            <a:r>
              <a:rPr lang="en-US" sz="1600" b="1" baseline="0" dirty="0" smtClean="0">
                <a:solidFill>
                  <a:srgbClr val="1D2F68"/>
                </a:solidFill>
              </a:rPr>
              <a:t> </a:t>
            </a:r>
            <a:r>
              <a:rPr lang="en-US" sz="1600" b="1" baseline="0" smtClean="0">
                <a:solidFill>
                  <a:srgbClr val="1D2F68"/>
                </a:solidFill>
              </a:rPr>
              <a:t>Airport Conference and	  	        Alabama </a:t>
            </a:r>
            <a:r>
              <a:rPr lang="en-US" sz="1600" b="1" baseline="0" dirty="0" smtClean="0">
                <a:solidFill>
                  <a:srgbClr val="1D2F68"/>
                </a:solidFill>
              </a:rPr>
              <a:t>Aviation Council</a:t>
            </a:r>
            <a:endParaRPr lang="en-US" sz="1600" b="1" dirty="0" smtClean="0">
              <a:solidFill>
                <a:srgbClr val="1D2F68"/>
              </a:solidFill>
            </a:endParaRPr>
          </a:p>
          <a:p>
            <a:pPr eaLnBrk="1" fontAlgn="auto" hangingPunct="1">
              <a:spcBef>
                <a:spcPts val="0"/>
              </a:spcBef>
              <a:spcAft>
                <a:spcPts val="0"/>
              </a:spcAft>
              <a:defRPr/>
            </a:pPr>
            <a:endParaRPr lang="en-US" sz="1600" b="1" dirty="0">
              <a:solidFill>
                <a:srgbClr val="1D2F68"/>
              </a:solidFill>
            </a:endParaRPr>
          </a:p>
          <a:p>
            <a:pPr eaLnBrk="1" fontAlgn="auto" hangingPunct="1">
              <a:spcBef>
                <a:spcPts val="0"/>
              </a:spcBef>
              <a:spcAft>
                <a:spcPts val="0"/>
              </a:spcAft>
              <a:defRPr/>
            </a:pPr>
            <a:r>
              <a:rPr lang="en-US" sz="1600" b="1" dirty="0" smtClean="0">
                <a:solidFill>
                  <a:srgbClr val="1D2F68"/>
                </a:solidFill>
              </a:rPr>
              <a:t>Presented by:  CAPT Michael</a:t>
            </a:r>
            <a:r>
              <a:rPr lang="en-US" sz="1600" b="1" baseline="0" dirty="0" smtClean="0">
                <a:solidFill>
                  <a:srgbClr val="1D2F68"/>
                </a:solidFill>
              </a:rPr>
              <a:t> K. Wilson</a:t>
            </a:r>
          </a:p>
          <a:p>
            <a:pPr eaLnBrk="1" fontAlgn="auto" hangingPunct="1">
              <a:spcBef>
                <a:spcPts val="0"/>
              </a:spcBef>
              <a:spcAft>
                <a:spcPts val="0"/>
              </a:spcAft>
              <a:defRPr/>
            </a:pPr>
            <a:r>
              <a:rPr lang="en-US" sz="1600" b="1" baseline="0" dirty="0" smtClean="0">
                <a:solidFill>
                  <a:srgbClr val="1D2F68"/>
                </a:solidFill>
              </a:rPr>
              <a:t>	          </a:t>
            </a:r>
            <a:r>
              <a:rPr lang="en-US" sz="1600" b="1" dirty="0" smtClean="0">
                <a:solidFill>
                  <a:srgbClr val="1D2F68"/>
                </a:solidFill>
              </a:rPr>
              <a:t>UAS Program Manager</a:t>
            </a:r>
          </a:p>
          <a:p>
            <a:pPr eaLnBrk="1" fontAlgn="auto" hangingPunct="1">
              <a:spcBef>
                <a:spcPts val="0"/>
              </a:spcBef>
              <a:spcAft>
                <a:spcPts val="0"/>
              </a:spcAft>
              <a:defRPr/>
            </a:pPr>
            <a:r>
              <a:rPr lang="en-US" sz="1600" b="1" baseline="0" dirty="0" smtClean="0">
                <a:solidFill>
                  <a:srgbClr val="1D2F68"/>
                </a:solidFill>
              </a:rPr>
              <a:t>	          FAA Southern Region</a:t>
            </a:r>
            <a:endParaRPr lang="en-US" sz="1600" dirty="0" smtClean="0">
              <a:solidFill>
                <a:srgbClr val="1D2F68"/>
              </a:solidFill>
            </a:endParaRPr>
          </a:p>
          <a:p>
            <a:pPr eaLnBrk="1" fontAlgn="auto" hangingPunct="1">
              <a:spcBef>
                <a:spcPts val="0"/>
              </a:spcBef>
              <a:spcAft>
                <a:spcPts val="0"/>
              </a:spcAft>
              <a:defRPr/>
            </a:pPr>
            <a:r>
              <a:rPr lang="en-US" sz="1600" b="1" dirty="0" smtClean="0">
                <a:solidFill>
                  <a:srgbClr val="1D2F68"/>
                </a:solidFill>
              </a:rPr>
              <a:t> </a:t>
            </a:r>
            <a:endParaRPr lang="en-US" sz="1600" b="1" dirty="0">
              <a:solidFill>
                <a:srgbClr val="1D2F68"/>
              </a:solidFill>
            </a:endParaRPr>
          </a:p>
          <a:p>
            <a:pPr eaLnBrk="1" fontAlgn="auto" hangingPunct="1">
              <a:spcBef>
                <a:spcPts val="0"/>
              </a:spcBef>
              <a:spcAft>
                <a:spcPts val="0"/>
              </a:spcAft>
              <a:defRPr/>
            </a:pPr>
            <a:r>
              <a:rPr lang="en-US" sz="1600" b="1" dirty="0">
                <a:solidFill>
                  <a:srgbClr val="1D2F68"/>
                </a:solidFill>
              </a:rPr>
              <a:t>Date</a:t>
            </a:r>
            <a:r>
              <a:rPr lang="en-US" sz="1600" b="1" dirty="0" smtClean="0">
                <a:solidFill>
                  <a:srgbClr val="1D2F68"/>
                </a:solidFill>
              </a:rPr>
              <a:t>: September</a:t>
            </a:r>
            <a:r>
              <a:rPr lang="en-US" sz="1600" b="1" baseline="0" dirty="0" smtClean="0">
                <a:solidFill>
                  <a:srgbClr val="1D2F68"/>
                </a:solidFill>
              </a:rPr>
              <a:t> 23</a:t>
            </a:r>
            <a:r>
              <a:rPr lang="en-US" sz="1600" b="1" dirty="0" smtClean="0">
                <a:solidFill>
                  <a:srgbClr val="1D2F68"/>
                </a:solidFill>
              </a:rPr>
              <a:t>, 2014</a:t>
            </a:r>
            <a:endParaRPr lang="en-US" sz="1600" dirty="0">
              <a:solidFill>
                <a:srgbClr val="1D2F68"/>
              </a:solidFill>
            </a:endParaRPr>
          </a:p>
        </p:txBody>
      </p:sp>
    </p:spTree>
    <p:extLst>
      <p:ext uri="{BB962C8B-B14F-4D97-AF65-F5344CB8AC3E}">
        <p14:creationId xmlns:p14="http://schemas.microsoft.com/office/powerpoint/2010/main" val="934797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8050213" cy="43910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67793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511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600" dirty="0">
                <a:solidFill>
                  <a:srgbClr val="1D2F68"/>
                </a:solidFill>
              </a:rPr>
              <a:t>Presented to:</a:t>
            </a:r>
          </a:p>
          <a:p>
            <a:pPr eaLnBrk="1" hangingPunct="1">
              <a:spcBef>
                <a:spcPct val="50000"/>
              </a:spcBef>
              <a:defRPr/>
            </a:pPr>
            <a:endParaRPr lang="en-US" sz="1600" dirty="0" smtClean="0">
              <a:solidFill>
                <a:srgbClr val="1D2F68"/>
              </a:solidFill>
            </a:endParaRPr>
          </a:p>
          <a:p>
            <a:pPr eaLnBrk="1" hangingPunct="1">
              <a:spcBef>
                <a:spcPct val="50000"/>
              </a:spcBef>
              <a:defRPr/>
            </a:pPr>
            <a:r>
              <a:rPr lang="en-US" sz="1600" dirty="0" smtClean="0">
                <a:solidFill>
                  <a:srgbClr val="1D2F68"/>
                </a:solidFill>
              </a:rPr>
              <a:t>By:</a:t>
            </a:r>
          </a:p>
          <a:p>
            <a:pPr eaLnBrk="1" hangingPunct="1">
              <a:spcBef>
                <a:spcPct val="50000"/>
              </a:spcBef>
              <a:defRPr/>
            </a:pPr>
            <a:endParaRPr lang="en-US" sz="1600" dirty="0">
              <a:solidFill>
                <a:srgbClr val="1D2F68"/>
              </a:solidFill>
            </a:endParaRPr>
          </a:p>
          <a:p>
            <a:pPr eaLnBrk="1" hangingPunct="1">
              <a:spcBef>
                <a:spcPct val="50000"/>
              </a:spcBef>
              <a:defRPr/>
            </a:pPr>
            <a:r>
              <a:rPr lang="en-US" sz="1600" dirty="0">
                <a:solidFill>
                  <a:srgbClr val="1D2F68"/>
                </a:solidFill>
              </a:rPr>
              <a:t>Date:</a:t>
            </a:r>
          </a:p>
        </p:txBody>
      </p:sp>
    </p:spTree>
    <p:extLst>
      <p:ext uri="{BB962C8B-B14F-4D97-AF65-F5344CB8AC3E}">
        <p14:creationId xmlns:p14="http://schemas.microsoft.com/office/powerpoint/2010/main" val="124405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10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035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unrise_plane_powerpoi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6"/>
          <p:cNvGrpSpPr>
            <a:grpSpLocks/>
          </p:cNvGrpSpPr>
          <p:nvPr/>
        </p:nvGrpSpPr>
        <p:grpSpPr bwMode="auto">
          <a:xfrm>
            <a:off x="5873750" y="269875"/>
            <a:ext cx="2895600" cy="911225"/>
            <a:chOff x="3700" y="170"/>
            <a:chExt cx="1824" cy="574"/>
          </a:xfrm>
        </p:grpSpPr>
        <p:pic>
          <p:nvPicPr>
            <p:cNvPr id="1030" name="Picture 7"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1028"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9"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53" r:id="rId7"/>
    <p:sldLayoutId id="2147484825" r:id="rId8"/>
    <p:sldLayoutId id="2147484826" r:id="rId9"/>
    <p:sldLayoutId id="2147484827" r:id="rId10"/>
    <p:sldLayoutId id="2147484828"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eaLnBrk="0" fontAlgn="base" hangingPunct="0">
        <a:spcBef>
          <a:spcPct val="0"/>
        </a:spcBef>
        <a:spcAft>
          <a:spcPct val="0"/>
        </a:spcAft>
        <a:defRPr sz="4000" b="1">
          <a:solidFill>
            <a:srgbClr val="1D2F68"/>
          </a:solidFill>
          <a:latin typeface="Arial" pitchFamily="34" charset="0"/>
        </a:defRPr>
      </a:lvl6pPr>
      <a:lvl7pPr marL="914400" algn="l" rtl="0" eaLnBrk="0" fontAlgn="base" hangingPunct="0">
        <a:spcBef>
          <a:spcPct val="0"/>
        </a:spcBef>
        <a:spcAft>
          <a:spcPct val="0"/>
        </a:spcAft>
        <a:defRPr sz="4000" b="1">
          <a:solidFill>
            <a:srgbClr val="1D2F68"/>
          </a:solidFill>
          <a:latin typeface="Arial" pitchFamily="34" charset="0"/>
        </a:defRPr>
      </a:lvl7pPr>
      <a:lvl8pPr marL="1371600" algn="l" rtl="0" eaLnBrk="0" fontAlgn="base" hangingPunct="0">
        <a:spcBef>
          <a:spcPct val="0"/>
        </a:spcBef>
        <a:spcAft>
          <a:spcPct val="0"/>
        </a:spcAft>
        <a:defRPr sz="4000" b="1">
          <a:solidFill>
            <a:srgbClr val="1D2F68"/>
          </a:solidFill>
          <a:latin typeface="Arial" pitchFamily="34" charset="0"/>
        </a:defRPr>
      </a:lvl8pPr>
      <a:lvl9pPr marL="1828800" algn="l" rtl="0" eaLnBrk="0" fontAlgn="base" hangingPunct="0">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2051"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ea typeface="ＭＳ Ｐゴシック"/>
                <a:cs typeface="ＭＳ Ｐゴシック"/>
              </a:defRPr>
            </a:lvl1pPr>
          </a:lstStyle>
          <a:p>
            <a:pPr>
              <a:defRPr/>
            </a:pPr>
            <a:endParaRPr lang="en-US" dirty="0"/>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a:cs typeface="ＭＳ Ｐゴシック"/>
              </a:defRPr>
            </a:lvl1pPr>
          </a:lstStyle>
          <a:p>
            <a:pPr>
              <a:defRPr/>
            </a:pPr>
            <a:endParaRPr lang="en-US" dirty="0"/>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ea typeface="ＭＳ Ｐゴシック"/>
                <a:cs typeface="ＭＳ Ｐゴシック"/>
              </a:defRPr>
            </a:lvl1pPr>
          </a:lstStyle>
          <a:p>
            <a:pPr>
              <a:defRPr/>
            </a:pPr>
            <a:fld id="{943286F3-50CB-495E-92DF-A598D266162B}" type="slidenum">
              <a:rPr lang="en-US"/>
              <a:pPr>
                <a:defRPr/>
              </a:pPr>
              <a:t>‹#›</a:t>
            </a:fld>
            <a:endParaRPr lang="en-US" dirty="0"/>
          </a:p>
        </p:txBody>
      </p:sp>
      <p:sp>
        <p:nvSpPr>
          <p:cNvPr id="2055"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p>
        </p:txBody>
      </p:sp>
      <p:sp>
        <p:nvSpPr>
          <p:cNvPr id="2056"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04E16C5-AF0F-4DBA-AB19-F7E6816DB86C}" type="slidenum">
              <a:rPr lang="en-US" sz="1200" b="1">
                <a:solidFill>
                  <a:schemeClr val="bg1"/>
                </a:solidFill>
              </a:rPr>
              <a:pPr algn="r"/>
              <a:t>‹#›</a:t>
            </a:fld>
            <a:endParaRPr lang="en-US" sz="1200" b="1" dirty="0">
              <a:solidFill>
                <a:schemeClr val="bg1"/>
              </a:solidFill>
            </a:endParaRPr>
          </a:p>
        </p:txBody>
      </p:sp>
      <p:grpSp>
        <p:nvGrpSpPr>
          <p:cNvPr id="2057" name="Group 9"/>
          <p:cNvGrpSpPr>
            <a:grpSpLocks/>
          </p:cNvGrpSpPr>
          <p:nvPr/>
        </p:nvGrpSpPr>
        <p:grpSpPr bwMode="auto">
          <a:xfrm>
            <a:off x="5708650" y="6124575"/>
            <a:ext cx="2047875" cy="661988"/>
            <a:chOff x="3596" y="3858"/>
            <a:chExt cx="1290" cy="417"/>
          </a:xfrm>
        </p:grpSpPr>
        <p:pic>
          <p:nvPicPr>
            <p:cNvPr id="2059" name="Picture 10"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1034" name="Text Box 12"/>
          <p:cNvSpPr txBox="1">
            <a:spLocks noChangeArrowheads="1"/>
          </p:cNvSpPr>
          <p:nvPr/>
        </p:nvSpPr>
        <p:spPr bwMode="auto">
          <a:xfrm>
            <a:off x="449263" y="6205538"/>
            <a:ext cx="478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0"/>
              </a:spcBef>
              <a:defRPr/>
            </a:pPr>
            <a:r>
              <a:rPr lang="en-US" sz="1200" b="1" dirty="0" smtClean="0">
                <a:solidFill>
                  <a:srgbClr val="C0C0C0"/>
                </a:solidFill>
              </a:rPr>
              <a:t>UAS Symposium</a:t>
            </a:r>
          </a:p>
          <a:p>
            <a:pPr>
              <a:spcBef>
                <a:spcPts val="0"/>
              </a:spcBef>
              <a:defRPr/>
            </a:pPr>
            <a:r>
              <a:rPr lang="en-US" sz="1200" b="1" dirty="0" smtClean="0">
                <a:solidFill>
                  <a:srgbClr val="C0C0C0"/>
                </a:solidFill>
              </a:rPr>
              <a:t>September</a:t>
            </a:r>
            <a:r>
              <a:rPr lang="en-US" sz="1200" b="1" baseline="0" dirty="0" smtClean="0">
                <a:solidFill>
                  <a:srgbClr val="C0C0C0"/>
                </a:solidFill>
              </a:rPr>
              <a:t> 10,</a:t>
            </a:r>
            <a:r>
              <a:rPr lang="en-US" sz="1200" b="1" dirty="0" smtClean="0">
                <a:solidFill>
                  <a:srgbClr val="C0C0C0"/>
                </a:solidFill>
              </a:rPr>
              <a:t> 2014</a:t>
            </a:r>
            <a:endParaRPr lang="en-US" sz="1200" dirty="0" smtClean="0">
              <a:solidFill>
                <a:srgbClr val="C0C0C0"/>
              </a:solidFill>
            </a:endParaRPr>
          </a:p>
        </p:txBody>
      </p:sp>
      <p:sp>
        <p:nvSpPr>
          <p:cNvPr id="13" name="TextBox 12"/>
          <p:cNvSpPr txBox="1"/>
          <p:nvPr userDrawn="1"/>
        </p:nvSpPr>
        <p:spPr>
          <a:xfrm>
            <a:off x="6386512" y="6579513"/>
            <a:ext cx="1995488" cy="246221"/>
          </a:xfrm>
          <a:prstGeom prst="rect">
            <a:avLst/>
          </a:prstGeom>
          <a:noFill/>
        </p:spPr>
        <p:txBody>
          <a:bodyPr wrap="square" rtlCol="0">
            <a:spAutoFit/>
          </a:bodyPr>
          <a:lstStyle/>
          <a:p>
            <a:r>
              <a:rPr lang="en-US" sz="1000" dirty="0" smtClean="0">
                <a:solidFill>
                  <a:srgbClr val="FFFFFF"/>
                </a:solidFill>
              </a:rPr>
              <a:t>FAA.gov/</a:t>
            </a:r>
            <a:r>
              <a:rPr lang="en-US" sz="1000" dirty="0" err="1" smtClean="0">
                <a:solidFill>
                  <a:srgbClr val="FFFFFF"/>
                </a:solidFill>
              </a:rPr>
              <a:t>uas</a:t>
            </a:r>
            <a:endParaRPr lang="en-US"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829" r:id="rId1"/>
    <p:sldLayoutId id="2147484854"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 id="2147484855" r:id="rId13"/>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eaLnBrk="0" fontAlgn="base" hangingPunct="0">
        <a:spcBef>
          <a:spcPct val="0"/>
        </a:spcBef>
        <a:spcAft>
          <a:spcPct val="0"/>
        </a:spcAft>
        <a:defRPr sz="4000" b="1">
          <a:solidFill>
            <a:srgbClr val="1D2F68"/>
          </a:solidFill>
          <a:latin typeface="Arial" pitchFamily="34" charset="0"/>
        </a:defRPr>
      </a:lvl6pPr>
      <a:lvl7pPr marL="914400" algn="l" rtl="0" eaLnBrk="0" fontAlgn="base" hangingPunct="0">
        <a:spcBef>
          <a:spcPct val="0"/>
        </a:spcBef>
        <a:spcAft>
          <a:spcPct val="0"/>
        </a:spcAft>
        <a:defRPr sz="4000" b="1">
          <a:solidFill>
            <a:srgbClr val="1D2F68"/>
          </a:solidFill>
          <a:latin typeface="Arial" pitchFamily="34" charset="0"/>
        </a:defRPr>
      </a:lvl7pPr>
      <a:lvl8pPr marL="1371600" algn="l" rtl="0" eaLnBrk="0" fontAlgn="base" hangingPunct="0">
        <a:spcBef>
          <a:spcPct val="0"/>
        </a:spcBef>
        <a:spcAft>
          <a:spcPct val="0"/>
        </a:spcAft>
        <a:defRPr sz="4000" b="1">
          <a:solidFill>
            <a:srgbClr val="1D2F68"/>
          </a:solidFill>
          <a:latin typeface="Arial" pitchFamily="34" charset="0"/>
        </a:defRPr>
      </a:lvl8pPr>
      <a:lvl9pPr marL="1828800" algn="l" rtl="0" eaLnBrk="0" fontAlgn="base" hangingPunct="0">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323850" y="277813"/>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11"/>
          <p:cNvSpPr>
            <a:spLocks noGrp="1" noChangeArrowheads="1"/>
          </p:cNvSpPr>
          <p:nvPr>
            <p:ph type="sldNum" sz="quarter" idx="4"/>
          </p:nvPr>
        </p:nvSpPr>
        <p:spPr>
          <a:xfrm>
            <a:off x="6553200" y="6248400"/>
            <a:ext cx="1905000" cy="457200"/>
          </a:xfrm>
          <a:prstGeom prst="rect">
            <a:avLst/>
          </a:prstGeom>
          <a:ln/>
        </p:spPr>
        <p:txBody>
          <a:bodyPr/>
          <a:lstStyle>
            <a:lvl1pPr>
              <a:defRPr sz="2400">
                <a:solidFill>
                  <a:srgbClr val="000000"/>
                </a:solidFill>
                <a:latin typeface="Arial" charset="0"/>
                <a:ea typeface="+mn-ea"/>
                <a:cs typeface="Arial" charset="0"/>
              </a:defRPr>
            </a:lvl1pPr>
          </a:lstStyle>
          <a:p>
            <a:pPr>
              <a:defRPr/>
            </a:pPr>
            <a:fld id="{F19560A0-6739-4EF0-AEED-1BF415846E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56" r:id="rId1"/>
    <p:sldLayoutId id="2147484857" r:id="rId2"/>
    <p:sldLayoutId id="2147484840" r:id="rId3"/>
    <p:sldLayoutId id="2147484858"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pitchFamily="34" charset="0"/>
        </a:defRPr>
      </a:lvl2pPr>
      <a:lvl3pPr algn="l" rtl="0" eaLnBrk="0" fontAlgn="base" hangingPunct="0">
        <a:spcBef>
          <a:spcPct val="0"/>
        </a:spcBef>
        <a:spcAft>
          <a:spcPct val="0"/>
        </a:spcAft>
        <a:defRPr sz="3600" b="1">
          <a:solidFill>
            <a:srgbClr val="1D2F68"/>
          </a:solidFill>
          <a:latin typeface="Arial" pitchFamily="34" charset="0"/>
        </a:defRPr>
      </a:lvl3pPr>
      <a:lvl4pPr algn="l" rtl="0" eaLnBrk="0" fontAlgn="base" hangingPunct="0">
        <a:spcBef>
          <a:spcPct val="0"/>
        </a:spcBef>
        <a:spcAft>
          <a:spcPct val="0"/>
        </a:spcAft>
        <a:defRPr sz="3600" b="1">
          <a:solidFill>
            <a:srgbClr val="1D2F68"/>
          </a:solidFill>
          <a:latin typeface="Arial" pitchFamily="34" charset="0"/>
        </a:defRPr>
      </a:lvl4pPr>
      <a:lvl5pPr algn="l" rtl="0" eaLnBrk="0" fontAlgn="base" hangingPunct="0">
        <a:spcBef>
          <a:spcPct val="0"/>
        </a:spcBef>
        <a:spcAft>
          <a:spcPct val="0"/>
        </a:spcAft>
        <a:defRPr sz="3600" b="1">
          <a:solidFill>
            <a:srgbClr val="1D2F68"/>
          </a:solidFill>
          <a:latin typeface="Arial" pitchFamily="34" charset="0"/>
        </a:defRPr>
      </a:lvl5pPr>
      <a:lvl6pPr marL="457200" algn="l" rtl="0" fontAlgn="base">
        <a:spcBef>
          <a:spcPct val="0"/>
        </a:spcBef>
        <a:spcAft>
          <a:spcPct val="0"/>
        </a:spcAft>
        <a:defRPr sz="3600" b="1">
          <a:solidFill>
            <a:srgbClr val="1D2F68"/>
          </a:solidFill>
          <a:latin typeface="Arial" pitchFamily="34" charset="0"/>
        </a:defRPr>
      </a:lvl6pPr>
      <a:lvl7pPr marL="914400" algn="l" rtl="0" fontAlgn="base">
        <a:spcBef>
          <a:spcPct val="0"/>
        </a:spcBef>
        <a:spcAft>
          <a:spcPct val="0"/>
        </a:spcAft>
        <a:defRPr sz="3600" b="1">
          <a:solidFill>
            <a:srgbClr val="1D2F68"/>
          </a:solidFill>
          <a:latin typeface="Arial" pitchFamily="34" charset="0"/>
        </a:defRPr>
      </a:lvl7pPr>
      <a:lvl8pPr marL="1371600" algn="l" rtl="0" fontAlgn="base">
        <a:spcBef>
          <a:spcPct val="0"/>
        </a:spcBef>
        <a:spcAft>
          <a:spcPct val="0"/>
        </a:spcAft>
        <a:defRPr sz="3600" b="1">
          <a:solidFill>
            <a:srgbClr val="1D2F68"/>
          </a:solidFill>
          <a:latin typeface="Arial" pitchFamily="34" charset="0"/>
        </a:defRPr>
      </a:lvl8pPr>
      <a:lvl9pPr marL="1828800" algn="l" rtl="0" fontAlgn="base">
        <a:spcBef>
          <a:spcPct val="0"/>
        </a:spcBef>
        <a:spcAft>
          <a:spcPct val="0"/>
        </a:spcAft>
        <a:defRPr sz="36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099"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8" charset="0"/>
                <a:ea typeface="ＭＳ Ｐゴシック"/>
                <a:cs typeface="ＭＳ Ｐゴシック"/>
              </a:defRPr>
            </a:lvl1pPr>
          </a:lstStyle>
          <a:p>
            <a:pPr>
              <a:defRPr/>
            </a:pPr>
            <a:endParaRPr lang="en-US" dirty="0"/>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ea typeface="ＭＳ Ｐゴシック"/>
                <a:cs typeface="ＭＳ Ｐゴシック"/>
              </a:defRPr>
            </a:lvl1pPr>
          </a:lstStyle>
          <a:p>
            <a:pPr>
              <a:defRPr/>
            </a:pPr>
            <a:endParaRPr lang="en-US" dirty="0"/>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ea typeface="ＭＳ Ｐゴシック"/>
                <a:cs typeface="ＭＳ Ｐゴシック"/>
              </a:defRPr>
            </a:lvl1pPr>
          </a:lstStyle>
          <a:p>
            <a:pPr>
              <a:defRPr/>
            </a:pPr>
            <a:fld id="{5808330A-6407-4AC0-9B81-3D317625352B}" type="slidenum">
              <a:rPr lang="en-US"/>
              <a:pPr>
                <a:defRPr/>
              </a:pPr>
              <a:t>‹#›</a:t>
            </a:fld>
            <a:endParaRPr lang="en-US" dirty="0"/>
          </a:p>
        </p:txBody>
      </p:sp>
      <p:sp>
        <p:nvSpPr>
          <p:cNvPr id="4103"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endParaRPr>
          </a:p>
        </p:txBody>
      </p:sp>
      <p:sp>
        <p:nvSpPr>
          <p:cNvPr id="4104"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6B11B037-7B33-4D24-8B45-E064C1DD6CC7}" type="slidenum">
              <a:rPr lang="en-US" sz="1200" b="1">
                <a:solidFill>
                  <a:srgbClr val="FFFFFF"/>
                </a:solidFill>
              </a:rPr>
              <a:pPr algn="r"/>
              <a:t>‹#›</a:t>
            </a:fld>
            <a:endParaRPr lang="en-US" sz="1200" b="1" dirty="0">
              <a:solidFill>
                <a:srgbClr val="FFFFFF"/>
              </a:solidFill>
            </a:endParaRPr>
          </a:p>
        </p:txBody>
      </p:sp>
      <p:grpSp>
        <p:nvGrpSpPr>
          <p:cNvPr id="4105" name="Group 9"/>
          <p:cNvGrpSpPr>
            <a:grpSpLocks/>
          </p:cNvGrpSpPr>
          <p:nvPr/>
        </p:nvGrpSpPr>
        <p:grpSpPr bwMode="auto">
          <a:xfrm>
            <a:off x="5708650" y="6124575"/>
            <a:ext cx="2047875" cy="661988"/>
            <a:chOff x="3596" y="3858"/>
            <a:chExt cx="1290" cy="417"/>
          </a:xfrm>
        </p:grpSpPr>
        <p:pic>
          <p:nvPicPr>
            <p:cNvPr id="4107" name="Picture 10"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1034" name="Text Box 12"/>
          <p:cNvSpPr txBox="1">
            <a:spLocks noChangeArrowheads="1"/>
          </p:cNvSpPr>
          <p:nvPr/>
        </p:nvSpPr>
        <p:spPr bwMode="auto">
          <a:xfrm>
            <a:off x="449263" y="6205538"/>
            <a:ext cx="47847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b="1" dirty="0" smtClean="0">
                <a:solidFill>
                  <a:srgbClr val="C0C0C0"/>
                </a:solidFill>
              </a:rPr>
              <a:t>UAS WG November 22, 2013</a:t>
            </a:r>
          </a:p>
          <a:p>
            <a:pPr>
              <a:spcBef>
                <a:spcPct val="50000"/>
              </a:spcBef>
              <a:defRPr/>
            </a:pPr>
            <a:r>
              <a:rPr lang="en-US" sz="1200" b="1" dirty="0" smtClean="0">
                <a:solidFill>
                  <a:srgbClr val="C0C0C0"/>
                </a:solidFill>
              </a:rPr>
              <a:t>UAS Integration Office, AFS-80</a:t>
            </a:r>
            <a:endParaRPr lang="en-US" sz="12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eaLnBrk="0" fontAlgn="base" hangingPunct="0">
        <a:spcBef>
          <a:spcPct val="0"/>
        </a:spcBef>
        <a:spcAft>
          <a:spcPct val="0"/>
        </a:spcAft>
        <a:defRPr sz="4000" b="1">
          <a:solidFill>
            <a:srgbClr val="1D2F68"/>
          </a:solidFill>
          <a:latin typeface="Arial" pitchFamily="34" charset="0"/>
        </a:defRPr>
      </a:lvl6pPr>
      <a:lvl7pPr marL="914400" algn="l" rtl="0" eaLnBrk="0" fontAlgn="base" hangingPunct="0">
        <a:spcBef>
          <a:spcPct val="0"/>
        </a:spcBef>
        <a:spcAft>
          <a:spcPct val="0"/>
        </a:spcAft>
        <a:defRPr sz="4000" b="1">
          <a:solidFill>
            <a:srgbClr val="1D2F68"/>
          </a:solidFill>
          <a:latin typeface="Arial" pitchFamily="34" charset="0"/>
        </a:defRPr>
      </a:lvl7pPr>
      <a:lvl8pPr marL="1371600" algn="l" rtl="0" eaLnBrk="0" fontAlgn="base" hangingPunct="0">
        <a:spcBef>
          <a:spcPct val="0"/>
        </a:spcBef>
        <a:spcAft>
          <a:spcPct val="0"/>
        </a:spcAft>
        <a:defRPr sz="4000" b="1">
          <a:solidFill>
            <a:srgbClr val="1D2F68"/>
          </a:solidFill>
          <a:latin typeface="Arial" pitchFamily="34" charset="0"/>
        </a:defRPr>
      </a:lvl8pPr>
      <a:lvl9pPr marL="1828800" algn="l" rtl="0" eaLnBrk="0" fontAlgn="base" hangingPunct="0">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3"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8" charset="0"/>
                <a:ea typeface="ＭＳ Ｐゴシック"/>
                <a:cs typeface="ＭＳ Ｐゴシック"/>
              </a:defRPr>
            </a:lvl1pPr>
          </a:lstStyle>
          <a:p>
            <a:pPr>
              <a:defRPr/>
            </a:pPr>
            <a:endParaRPr lang="en-US" dirty="0"/>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ea typeface="ＭＳ Ｐゴシック"/>
                <a:cs typeface="ＭＳ Ｐゴシック"/>
              </a:defRPr>
            </a:lvl1pPr>
          </a:lstStyle>
          <a:p>
            <a:pPr>
              <a:defRPr/>
            </a:pPr>
            <a:endParaRPr lang="en-US" dirty="0"/>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ea typeface="ＭＳ Ｐゴシック"/>
                <a:cs typeface="ＭＳ Ｐゴシック"/>
              </a:defRPr>
            </a:lvl1pPr>
          </a:lstStyle>
          <a:p>
            <a:pPr>
              <a:defRPr/>
            </a:pPr>
            <a:fld id="{02C7B7BF-857E-4C4C-BF3C-997857220CF7}" type="slidenum">
              <a:rPr lang="en-US"/>
              <a:pPr>
                <a:defRPr/>
              </a:pPr>
              <a:t>‹#›</a:t>
            </a:fld>
            <a:endParaRPr lang="en-US" dirty="0"/>
          </a:p>
        </p:txBody>
      </p:sp>
      <p:sp>
        <p:nvSpPr>
          <p:cNvPr id="5127"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endParaRPr>
          </a:p>
        </p:txBody>
      </p:sp>
      <p:sp>
        <p:nvSpPr>
          <p:cNvPr id="5128"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D734D6C-9A3A-45DD-A1F6-21E60FA19EF4}" type="slidenum">
              <a:rPr lang="en-US" sz="1200" b="1">
                <a:solidFill>
                  <a:srgbClr val="FFFFFF"/>
                </a:solidFill>
              </a:rPr>
              <a:pPr algn="r"/>
              <a:t>‹#›</a:t>
            </a:fld>
            <a:endParaRPr lang="en-US" sz="1200" b="1" dirty="0">
              <a:solidFill>
                <a:srgbClr val="FFFFFF"/>
              </a:solidFill>
            </a:endParaRPr>
          </a:p>
        </p:txBody>
      </p:sp>
      <p:grpSp>
        <p:nvGrpSpPr>
          <p:cNvPr id="5129" name="Group 9"/>
          <p:cNvGrpSpPr>
            <a:grpSpLocks/>
          </p:cNvGrpSpPr>
          <p:nvPr/>
        </p:nvGrpSpPr>
        <p:grpSpPr bwMode="auto">
          <a:xfrm>
            <a:off x="5708650" y="6124575"/>
            <a:ext cx="2047875" cy="661988"/>
            <a:chOff x="3596" y="3858"/>
            <a:chExt cx="1290" cy="417"/>
          </a:xfrm>
        </p:grpSpPr>
        <p:pic>
          <p:nvPicPr>
            <p:cNvPr id="5131" name="Picture 10"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1034" name="Text Box 12"/>
          <p:cNvSpPr txBox="1">
            <a:spLocks noChangeArrowheads="1"/>
          </p:cNvSpPr>
          <p:nvPr/>
        </p:nvSpPr>
        <p:spPr bwMode="auto">
          <a:xfrm>
            <a:off x="449263" y="6205538"/>
            <a:ext cx="4784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b="1" dirty="0" smtClean="0">
                <a:solidFill>
                  <a:srgbClr val="C0C0C0"/>
                </a:solidFill>
                <a:cs typeface="Arial" charset="0"/>
              </a:rPr>
              <a:t>Expanding Use of UAS in the Arctic</a:t>
            </a:r>
          </a:p>
          <a:p>
            <a:pPr>
              <a:spcBef>
                <a:spcPct val="50000"/>
              </a:spcBef>
              <a:defRPr/>
            </a:pPr>
            <a:r>
              <a:rPr lang="en-US" sz="1200" b="1" dirty="0" smtClean="0">
                <a:solidFill>
                  <a:srgbClr val="C0C0C0"/>
                </a:solidFill>
                <a:cs typeface="Arial" charset="0"/>
              </a:rPr>
              <a:t>UAS Integration Office, AFS-80</a:t>
            </a:r>
            <a:endParaRPr lang="en-US" sz="1200" dirty="0" smtClean="0">
              <a:solidFill>
                <a:srgbClr val="C0C0C0"/>
              </a:solidFill>
              <a:cs typeface="Arial" charset="0"/>
            </a:endParaRPr>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eaLnBrk="0" fontAlgn="base" hangingPunct="0">
        <a:spcBef>
          <a:spcPct val="0"/>
        </a:spcBef>
        <a:spcAft>
          <a:spcPct val="0"/>
        </a:spcAft>
        <a:defRPr sz="4000" b="1">
          <a:solidFill>
            <a:srgbClr val="1D2F68"/>
          </a:solidFill>
          <a:latin typeface="Arial" pitchFamily="34" charset="0"/>
        </a:defRPr>
      </a:lvl6pPr>
      <a:lvl7pPr marL="914400" algn="l" rtl="0" eaLnBrk="0" fontAlgn="base" hangingPunct="0">
        <a:spcBef>
          <a:spcPct val="0"/>
        </a:spcBef>
        <a:spcAft>
          <a:spcPct val="0"/>
        </a:spcAft>
        <a:defRPr sz="4000" b="1">
          <a:solidFill>
            <a:srgbClr val="1D2F68"/>
          </a:solidFill>
          <a:latin typeface="Arial" pitchFamily="34" charset="0"/>
        </a:defRPr>
      </a:lvl7pPr>
      <a:lvl8pPr marL="1371600" algn="l" rtl="0" eaLnBrk="0" fontAlgn="base" hangingPunct="0">
        <a:spcBef>
          <a:spcPct val="0"/>
        </a:spcBef>
        <a:spcAft>
          <a:spcPct val="0"/>
        </a:spcAft>
        <a:defRPr sz="4000" b="1">
          <a:solidFill>
            <a:srgbClr val="1D2F68"/>
          </a:solidFill>
          <a:latin typeface="Arial" pitchFamily="34" charset="0"/>
        </a:defRPr>
      </a:lvl8pPr>
      <a:lvl9pPr marL="1828800" algn="l" rtl="0" eaLnBrk="0" fontAlgn="base" hangingPunct="0">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z="2400">
              <a:solidFill>
                <a:srgbClr val="000000"/>
              </a:solidFill>
              <a:latin typeface="Arial"/>
              <a:cs typeface="Arial" charset="0"/>
            </a:endParaRPr>
          </a:p>
        </p:txBody>
      </p:sp>
      <p:sp>
        <p:nvSpPr>
          <p:cNvPr id="3075"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3076" name="Rectangle 8"/>
          <p:cNvSpPr>
            <a:spLocks noGrp="1" noChangeArrowheads="1"/>
          </p:cNvSpPr>
          <p:nvPr>
            <p:ph type="body" idx="1"/>
          </p:nvPr>
        </p:nvSpPr>
        <p:spPr bwMode="auto">
          <a:xfrm>
            <a:off x="495300" y="1143001"/>
            <a:ext cx="8050213"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a:cs typeface="Arial" charset="0"/>
              </a:rPr>
              <a:t>January 30, 2014</a:t>
            </a:r>
            <a:endParaRPr lang="en-US" dirty="0">
              <a:cs typeface="Arial" charset="0"/>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a:cs typeface="Arial" charset="0"/>
              </a:rPr>
              <a:t>COE Overview: UAS Executive Working Group</a:t>
            </a:r>
            <a:endParaRPr lang="en-US" dirty="0">
              <a:cs typeface="Arial" charset="0"/>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73218427-B758-4551-BCBE-B7CC5C8BC197}" type="slidenum">
              <a:rPr lang="en-US">
                <a:cs typeface="Arial" charset="0"/>
              </a:rPr>
              <a:pPr>
                <a:defRPr/>
              </a:pPr>
              <a:t>‹#›</a:t>
            </a:fld>
            <a:endParaRPr lang="en-US" dirty="0">
              <a:cs typeface="Arial" charset="0"/>
            </a:endParaRPr>
          </a:p>
        </p:txBody>
      </p:sp>
      <p:grpSp>
        <p:nvGrpSpPr>
          <p:cNvPr id="3080" name="Group 25"/>
          <p:cNvGrpSpPr>
            <a:grpSpLocks/>
          </p:cNvGrpSpPr>
          <p:nvPr userDrawn="1"/>
        </p:nvGrpSpPr>
        <p:grpSpPr bwMode="auto">
          <a:xfrm>
            <a:off x="5708650" y="6126163"/>
            <a:ext cx="2047875" cy="660400"/>
            <a:chOff x="3596" y="3859"/>
            <a:chExt cx="1290" cy="416"/>
          </a:xfrm>
        </p:grpSpPr>
        <p:pic>
          <p:nvPicPr>
            <p:cNvPr id="3083" name="Picture 2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pPr>
              <a:r>
                <a:rPr lang="en-US" sz="1200" b="1">
                  <a:solidFill>
                    <a:srgbClr val="FFFFFF"/>
                  </a:solidFill>
                  <a:cs typeface="Arial" charset="0"/>
                </a:rPr>
                <a:t>Federal Aviation</a:t>
              </a:r>
            </a:p>
            <a:p>
              <a:pPr eaLnBrk="1" hangingPunct="1">
                <a:lnSpc>
                  <a:spcPct val="85000"/>
                </a:lnSpc>
              </a:pPr>
              <a:r>
                <a:rPr lang="en-US" sz="1200" b="1">
                  <a:solidFill>
                    <a:srgbClr val="FFFFFF"/>
                  </a:solidFill>
                  <a:cs typeface="Arial" charset="0"/>
                </a:rPr>
                <a:t>Administration</a:t>
              </a:r>
            </a:p>
          </p:txBody>
        </p:sp>
      </p:grpSp>
      <p:sp>
        <p:nvSpPr>
          <p:cNvPr id="3081"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pPr>
            <a:r>
              <a:rPr lang="en-US" sz="1200" b="1">
                <a:solidFill>
                  <a:srgbClr val="C0C0C0"/>
                </a:solidFill>
                <a:cs typeface="Arial" charset="0"/>
              </a:rPr>
              <a:t>&lt;Presentation Title – Change on Master Slide&gt;</a:t>
            </a:r>
            <a:endParaRPr lang="en-US" sz="1200">
              <a:solidFill>
                <a:srgbClr val="C0C0C0"/>
              </a:solidFill>
              <a:cs typeface="Arial" charset="0"/>
            </a:endParaRPr>
          </a:p>
        </p:txBody>
      </p:sp>
      <p:sp>
        <p:nvSpPr>
          <p:cNvPr id="3082"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pPr>
            <a:r>
              <a:rPr lang="en-US" sz="1200">
                <a:solidFill>
                  <a:srgbClr val="C0C0C0"/>
                </a:solidFill>
                <a:cs typeface="Arial" charset="0"/>
              </a:rPr>
              <a:t>&lt;Date of Presentation – Change on Master Slide&gt;</a:t>
            </a:r>
          </a:p>
        </p:txBody>
      </p:sp>
    </p:spTree>
    <p:extLst>
      <p:ext uri="{BB962C8B-B14F-4D97-AF65-F5344CB8AC3E}">
        <p14:creationId xmlns:p14="http://schemas.microsoft.com/office/powerpoint/2010/main" val="3266648748"/>
      </p:ext>
    </p:extLst>
  </p:cSld>
  <p:clrMap bg1="lt1" tx1="dk1" bg2="lt2" tx2="dk2" accent1="accent1" accent2="accent2" accent3="accent3" accent4="accent4" accent5="accent5" accent6="accent6" hlink="hlink" folHlink="folHlink"/>
  <p:sldLayoutIdLst>
    <p:sldLayoutId id="2147484874" r:id="rId1"/>
    <p:sldLayoutId id="2147484875" r:id="rId2"/>
  </p:sldLayoutIdLst>
  <p:timing>
    <p:tnLst>
      <p:par>
        <p:cTn id="1" dur="indefinite" restart="never" nodeType="tmRoot"/>
      </p:par>
    </p:tnLst>
  </p:timing>
  <p:hf hdr="0"/>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articles/2014/06/25/2014-14948/interpretation-of-the-special-rule-for-model-aircraft"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Unmanned Aircraft Systems (UAS)</a:t>
            </a:r>
            <a:endParaRPr lang="en-US" dirty="0"/>
          </a:p>
        </p:txBody>
      </p:sp>
      <p:sp>
        <p:nvSpPr>
          <p:cNvPr id="3" name="Subtitle 2"/>
          <p:cNvSpPr>
            <a:spLocks noGrp="1"/>
          </p:cNvSpPr>
          <p:nvPr>
            <p:ph type="subTitle" idx="1"/>
          </p:nvPr>
        </p:nvSpPr>
        <p:spPr/>
        <p:txBody>
          <a:bodyPr/>
          <a:lstStyle/>
          <a:p>
            <a:r>
              <a:rPr lang="en-US" dirty="0" smtClean="0"/>
              <a:t>Update</a:t>
            </a:r>
            <a:endParaRPr lang="en-US" dirty="0"/>
          </a:p>
        </p:txBody>
      </p:sp>
    </p:spTree>
    <p:extLst>
      <p:ext uri="{BB962C8B-B14F-4D97-AF65-F5344CB8AC3E}">
        <p14:creationId xmlns:p14="http://schemas.microsoft.com/office/powerpoint/2010/main" val="426107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Test Site Timeline</a:t>
            </a:r>
            <a:endParaRPr lang="en-US" sz="3600" dirty="0"/>
          </a:p>
        </p:txBody>
      </p:sp>
      <p:sp>
        <p:nvSpPr>
          <p:cNvPr id="3" name="Content Placeholder 2"/>
          <p:cNvSpPr>
            <a:spLocks noGrp="1"/>
          </p:cNvSpPr>
          <p:nvPr>
            <p:ph idx="1"/>
          </p:nvPr>
        </p:nvSpPr>
        <p:spPr>
          <a:xfrm>
            <a:off x="381000" y="1066800"/>
            <a:ext cx="8496300" cy="4952999"/>
          </a:xfrm>
        </p:spPr>
        <p:txBody>
          <a:bodyPr>
            <a:normAutofit fontScale="92500" lnSpcReduction="20000"/>
          </a:bodyPr>
          <a:lstStyle/>
          <a:p>
            <a:r>
              <a:rPr lang="en-US" dirty="0" smtClean="0"/>
              <a:t>February 14, 2013: Solicitation for proposals from public entities</a:t>
            </a:r>
          </a:p>
          <a:p>
            <a:pPr lvl="1"/>
            <a:r>
              <a:rPr lang="en-US" dirty="0" smtClean="0"/>
              <a:t>Received 25 applications from 24 states</a:t>
            </a:r>
          </a:p>
          <a:p>
            <a:r>
              <a:rPr lang="en-US" dirty="0" smtClean="0"/>
              <a:t>November 2013: Test site privacy requirements published</a:t>
            </a:r>
          </a:p>
          <a:p>
            <a:r>
              <a:rPr lang="en-US" dirty="0" smtClean="0"/>
              <a:t>December 30, 2013: Test sites awarded</a:t>
            </a:r>
          </a:p>
          <a:p>
            <a:r>
              <a:rPr lang="en-US" dirty="0" smtClean="0"/>
              <a:t>June 28, 2014: First test site must be up and running </a:t>
            </a:r>
          </a:p>
          <a:p>
            <a:pPr lvl="1"/>
            <a:r>
              <a:rPr lang="en-US" dirty="0" smtClean="0"/>
              <a:t>All six test sites are currently operational as of August 13</a:t>
            </a:r>
          </a:p>
          <a:p>
            <a:r>
              <a:rPr lang="en-US" dirty="0" smtClean="0"/>
              <a:t>February 13, 2017: Test sites operations may conclude</a:t>
            </a:r>
          </a:p>
          <a:p>
            <a:r>
              <a:rPr lang="en-US" dirty="0" smtClean="0"/>
              <a:t>June 2017: Final report due to Congress within 90 days of the test site program conclusion</a:t>
            </a:r>
          </a:p>
        </p:txBody>
      </p:sp>
    </p:spTree>
    <p:extLst>
      <p:ext uri="{BB962C8B-B14F-4D97-AF65-F5344CB8AC3E}">
        <p14:creationId xmlns:p14="http://schemas.microsoft.com/office/powerpoint/2010/main" val="178124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46" y="341817"/>
            <a:ext cx="8839200" cy="646331"/>
          </a:xfrm>
          <a:prstGeom prst="rect">
            <a:avLst/>
          </a:prstGeom>
          <a:noFill/>
        </p:spPr>
        <p:txBody>
          <a:bodyPr>
            <a:spAutoFit/>
          </a:bodyPr>
          <a:lstStyle/>
          <a:p>
            <a:pPr eaLnBrk="0" hangingPunct="0">
              <a:buNone/>
              <a:defRPr/>
            </a:pPr>
            <a:r>
              <a:rPr lang="en-US" sz="3600" b="1" dirty="0">
                <a:solidFill>
                  <a:srgbClr val="1D2F68"/>
                </a:solidFill>
                <a:latin typeface="+mj-lt"/>
                <a:ea typeface="+mj-ea"/>
                <a:cs typeface="+mj-cs"/>
              </a:rPr>
              <a:t>UAS Test Sites</a:t>
            </a:r>
          </a:p>
        </p:txBody>
      </p:sp>
      <p:sp>
        <p:nvSpPr>
          <p:cNvPr id="9" name="TextBox 8"/>
          <p:cNvSpPr txBox="1"/>
          <p:nvPr/>
        </p:nvSpPr>
        <p:spPr>
          <a:xfrm>
            <a:off x="5943600" y="663744"/>
            <a:ext cx="3071946" cy="543225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400" b="1" dirty="0"/>
              <a:t>University of </a:t>
            </a:r>
            <a:r>
              <a:rPr lang="en-US" sz="1400" b="1" dirty="0" smtClean="0"/>
              <a:t>Alaska </a:t>
            </a:r>
            <a:endParaRPr lang="en-US" sz="1400" b="1" dirty="0"/>
          </a:p>
          <a:p>
            <a:pPr marL="742950" lvl="1" indent="-285750">
              <a:spcBef>
                <a:spcPts val="0"/>
              </a:spcBef>
              <a:buFont typeface="Arial" panose="020B0604020202020204" pitchFamily="34" charset="0"/>
              <a:buChar char="•"/>
            </a:pPr>
            <a:r>
              <a:rPr lang="en-US" sz="1200" dirty="0"/>
              <a:t>Includes test ranges in Hawaii and </a:t>
            </a:r>
            <a:r>
              <a:rPr lang="en-US" sz="1200" dirty="0" smtClean="0"/>
              <a:t>Oregon</a:t>
            </a:r>
          </a:p>
          <a:p>
            <a:pPr marL="742950" lvl="1" indent="-285750">
              <a:spcBef>
                <a:spcPts val="0"/>
              </a:spcBef>
              <a:buFont typeface="Arial" panose="020B0604020202020204" pitchFamily="34" charset="0"/>
              <a:buChar char="•"/>
            </a:pPr>
            <a:r>
              <a:rPr lang="en-US" sz="1200" dirty="0" smtClean="0"/>
              <a:t>Operational May 5, 2014</a:t>
            </a:r>
            <a:endParaRPr lang="en-US" sz="1200" dirty="0"/>
          </a:p>
          <a:p>
            <a:pPr marL="285750" indent="-285750">
              <a:spcBef>
                <a:spcPts val="600"/>
              </a:spcBef>
              <a:buFont typeface="Arial" panose="020B0604020202020204" pitchFamily="34" charset="0"/>
              <a:buChar char="•"/>
            </a:pPr>
            <a:r>
              <a:rPr lang="en-US" sz="1400" b="1" dirty="0"/>
              <a:t>State of </a:t>
            </a:r>
            <a:r>
              <a:rPr lang="en-US" sz="1400" b="1" dirty="0" smtClean="0"/>
              <a:t>Nevada</a:t>
            </a:r>
          </a:p>
          <a:p>
            <a:pPr marL="742950" lvl="1" indent="-285750">
              <a:spcBef>
                <a:spcPts val="0"/>
              </a:spcBef>
              <a:buFont typeface="Arial" panose="020B0604020202020204" pitchFamily="34" charset="0"/>
              <a:buChar char="•"/>
            </a:pPr>
            <a:r>
              <a:rPr lang="en-US" sz="1200" dirty="0" smtClean="0"/>
              <a:t>Operational June 9, 2014</a:t>
            </a:r>
            <a:endParaRPr lang="en-US" sz="1200" dirty="0"/>
          </a:p>
          <a:p>
            <a:pPr marL="285750" indent="-285750">
              <a:spcBef>
                <a:spcPts val="600"/>
              </a:spcBef>
              <a:buFont typeface="Arial" panose="020B0604020202020204" pitchFamily="34" charset="0"/>
              <a:buChar char="•"/>
            </a:pPr>
            <a:r>
              <a:rPr lang="en-US" sz="1400" b="1" dirty="0" smtClean="0"/>
              <a:t>New </a:t>
            </a:r>
            <a:r>
              <a:rPr lang="en-US" sz="1400" b="1" dirty="0"/>
              <a:t>York Griffiss International Airport</a:t>
            </a:r>
          </a:p>
          <a:p>
            <a:pPr marL="742950" lvl="1" indent="-285750">
              <a:spcBef>
                <a:spcPts val="0"/>
              </a:spcBef>
              <a:buFont typeface="Arial" panose="020B0604020202020204" pitchFamily="34" charset="0"/>
              <a:buChar char="•"/>
            </a:pPr>
            <a:r>
              <a:rPr lang="en-US" sz="1200" dirty="0"/>
              <a:t>Includes test </a:t>
            </a:r>
            <a:r>
              <a:rPr lang="en-US" sz="1200" dirty="0" smtClean="0"/>
              <a:t>ranges in </a:t>
            </a:r>
            <a:r>
              <a:rPr lang="en-US" sz="1200" dirty="0"/>
              <a:t>Massachusetts </a:t>
            </a:r>
            <a:endParaRPr lang="en-US" sz="1200" dirty="0" smtClean="0"/>
          </a:p>
          <a:p>
            <a:pPr marL="742950" lvl="1" indent="-285750">
              <a:spcBef>
                <a:spcPts val="0"/>
              </a:spcBef>
              <a:buFont typeface="Arial" panose="020B0604020202020204" pitchFamily="34" charset="0"/>
              <a:buChar char="•"/>
            </a:pPr>
            <a:r>
              <a:rPr lang="en-US" sz="1200" dirty="0" smtClean="0"/>
              <a:t>Operational August 7, 2014</a:t>
            </a:r>
            <a:endParaRPr lang="en-US" sz="1200" dirty="0"/>
          </a:p>
          <a:p>
            <a:pPr marL="285750" indent="-285750">
              <a:spcBef>
                <a:spcPts val="600"/>
              </a:spcBef>
              <a:buFont typeface="Arial" panose="020B0604020202020204" pitchFamily="34" charset="0"/>
              <a:buChar char="•"/>
            </a:pPr>
            <a:r>
              <a:rPr lang="en-US" sz="1400" b="1" dirty="0"/>
              <a:t>North Dakota Department of </a:t>
            </a:r>
            <a:r>
              <a:rPr lang="en-US" sz="1400" b="1" dirty="0" smtClean="0"/>
              <a:t>Commerce</a:t>
            </a:r>
          </a:p>
          <a:p>
            <a:pPr marL="742950" lvl="1" indent="-285750">
              <a:spcBef>
                <a:spcPts val="0"/>
              </a:spcBef>
              <a:buFont typeface="Arial" panose="020B0604020202020204" pitchFamily="34" charset="0"/>
              <a:buChar char="•"/>
            </a:pPr>
            <a:r>
              <a:rPr lang="en-US" sz="1200" dirty="0" smtClean="0"/>
              <a:t>Operational</a:t>
            </a:r>
            <a:r>
              <a:rPr lang="en-US" sz="1200" b="1" dirty="0" smtClean="0"/>
              <a:t> </a:t>
            </a:r>
            <a:r>
              <a:rPr lang="en-US" sz="1200" dirty="0" smtClean="0"/>
              <a:t>April 21, 2014</a:t>
            </a:r>
            <a:endParaRPr lang="en-US" sz="1200" b="1" dirty="0"/>
          </a:p>
          <a:p>
            <a:pPr marL="285750" indent="-285750">
              <a:spcBef>
                <a:spcPts val="600"/>
              </a:spcBef>
              <a:buFont typeface="Arial" panose="020B0604020202020204" pitchFamily="34" charset="0"/>
              <a:buChar char="•"/>
            </a:pPr>
            <a:r>
              <a:rPr lang="en-US" sz="1400" b="1" dirty="0"/>
              <a:t>Texas A&amp;M University – Corpus </a:t>
            </a:r>
            <a:r>
              <a:rPr lang="en-US" sz="1400" b="1" dirty="0" smtClean="0"/>
              <a:t>Christi</a:t>
            </a:r>
          </a:p>
          <a:p>
            <a:pPr marL="742950" lvl="2" indent="-285750">
              <a:spcBef>
                <a:spcPts val="0"/>
              </a:spcBef>
              <a:buFont typeface="Arial" panose="020B0604020202020204" pitchFamily="34" charset="0"/>
              <a:buChar char="•"/>
            </a:pPr>
            <a:r>
              <a:rPr lang="en-US" sz="1200" dirty="0"/>
              <a:t>Operational </a:t>
            </a:r>
            <a:r>
              <a:rPr lang="en-US" sz="1200" dirty="0" smtClean="0"/>
              <a:t>June 20, 2014</a:t>
            </a:r>
            <a:endParaRPr lang="en-US" sz="1400" b="1" dirty="0"/>
          </a:p>
          <a:p>
            <a:pPr marL="285750" indent="-285750">
              <a:spcBef>
                <a:spcPts val="600"/>
              </a:spcBef>
              <a:buFont typeface="Arial" panose="020B0604020202020204" pitchFamily="34" charset="0"/>
              <a:buChar char="•"/>
            </a:pPr>
            <a:r>
              <a:rPr lang="en-US" sz="1400" b="1" dirty="0"/>
              <a:t>Virginia Polytechnic Institute and State University (Virginia Tech)</a:t>
            </a:r>
          </a:p>
          <a:p>
            <a:pPr marL="742950" lvl="1" indent="-285750">
              <a:spcBef>
                <a:spcPts val="0"/>
              </a:spcBef>
              <a:buFont typeface="Arial" panose="020B0604020202020204" pitchFamily="34" charset="0"/>
              <a:buChar char="•"/>
            </a:pPr>
            <a:r>
              <a:rPr lang="en-US" sz="1200" dirty="0"/>
              <a:t>Includes test ranges in New Jersey (partnered with Rutgers University</a:t>
            </a:r>
            <a:r>
              <a:rPr lang="en-US" sz="1200" dirty="0" smtClean="0"/>
              <a:t>) and Maryland</a:t>
            </a:r>
          </a:p>
          <a:p>
            <a:pPr marL="742950" lvl="1" indent="-285750">
              <a:spcBef>
                <a:spcPts val="0"/>
              </a:spcBef>
              <a:buFont typeface="Arial" panose="020B0604020202020204" pitchFamily="34" charset="0"/>
              <a:buChar char="•"/>
            </a:pPr>
            <a:r>
              <a:rPr lang="en-US" sz="1200" dirty="0"/>
              <a:t>Operational August </a:t>
            </a:r>
            <a:r>
              <a:rPr lang="en-US" sz="1200" dirty="0" smtClean="0"/>
              <a:t>13, </a:t>
            </a:r>
            <a:r>
              <a:rPr lang="en-US" sz="1200" dirty="0"/>
              <a:t>2014</a:t>
            </a:r>
          </a:p>
          <a:p>
            <a:pPr marL="742950" lvl="1" indent="-285750">
              <a:spcBef>
                <a:spcPts val="0"/>
              </a:spcBef>
              <a:buFont typeface="Arial" panose="020B0604020202020204" pitchFamily="34" charset="0"/>
              <a:buChar char="•"/>
            </a:pPr>
            <a:endParaRPr lang="en-US" sz="1200" dirty="0"/>
          </a:p>
        </p:txBody>
      </p:sp>
      <p:pic>
        <p:nvPicPr>
          <p:cNvPr id="13" name="Picture 12" descr="FAA-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3" y="1319415"/>
            <a:ext cx="6034837" cy="3982993"/>
          </a:xfrm>
          <a:prstGeom prst="rect">
            <a:avLst/>
          </a:prstGeom>
        </p:spPr>
      </p:pic>
    </p:spTree>
    <p:extLst>
      <p:ext uri="{BB962C8B-B14F-4D97-AF65-F5344CB8AC3E}">
        <p14:creationId xmlns:p14="http://schemas.microsoft.com/office/powerpoint/2010/main" val="338872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970" y="344488"/>
            <a:ext cx="8410575" cy="646112"/>
          </a:xfrm>
        </p:spPr>
        <p:txBody>
          <a:bodyPr/>
          <a:lstStyle/>
          <a:p>
            <a:r>
              <a:rPr lang="en-US" sz="3600" dirty="0"/>
              <a:t>Potential Areas </a:t>
            </a:r>
            <a:r>
              <a:rPr lang="en-US" sz="3600" dirty="0" smtClean="0"/>
              <a:t>for Section </a:t>
            </a:r>
            <a:r>
              <a:rPr lang="en-US" sz="3600" dirty="0"/>
              <a:t>333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92" y="1362075"/>
            <a:ext cx="2937289" cy="196596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455" y="3815715"/>
            <a:ext cx="3354145" cy="1965960"/>
          </a:xfrm>
          <a:prstGeom prst="rect">
            <a:avLst/>
          </a:prstGeom>
          <a:ln>
            <a:noFill/>
          </a:ln>
          <a:effectLst>
            <a:softEdge rad="112500"/>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321" r="7746"/>
          <a:stretch/>
        </p:blipFill>
        <p:spPr>
          <a:xfrm>
            <a:off x="5648325" y="1362075"/>
            <a:ext cx="3354145" cy="1950720"/>
          </a:xfrm>
          <a:prstGeom prst="rect">
            <a:avLst/>
          </a:prstGeom>
          <a:ln>
            <a:noFill/>
          </a:ln>
          <a:effectLst>
            <a:softEdge rad="112500"/>
          </a:effec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139" r="16779" b="6771"/>
          <a:stretch/>
        </p:blipFill>
        <p:spPr>
          <a:xfrm>
            <a:off x="3200400" y="1362075"/>
            <a:ext cx="2286000" cy="1950721"/>
          </a:xfrm>
          <a:prstGeom prst="rect">
            <a:avLst/>
          </a:prstGeom>
          <a:ln>
            <a:noFill/>
          </a:ln>
          <a:effectLst>
            <a:softEdge rad="1125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92" y="3800475"/>
            <a:ext cx="2927763" cy="1965960"/>
          </a:xfrm>
          <a:prstGeom prst="rect">
            <a:avLst/>
          </a:prstGeom>
          <a:ln>
            <a:noFill/>
          </a:ln>
          <a:effectLst>
            <a:softEdge rad="112500"/>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 y="3815715"/>
            <a:ext cx="2286000" cy="1965960"/>
          </a:xfrm>
          <a:prstGeom prst="rect">
            <a:avLst/>
          </a:prstGeom>
          <a:ln>
            <a:noFill/>
          </a:ln>
          <a:effectLst>
            <a:softEdge rad="112500"/>
          </a:effectLst>
        </p:spPr>
      </p:pic>
      <p:sp>
        <p:nvSpPr>
          <p:cNvPr id="13" name="TextBox 12"/>
          <p:cNvSpPr txBox="1"/>
          <p:nvPr/>
        </p:nvSpPr>
        <p:spPr>
          <a:xfrm>
            <a:off x="0" y="3401451"/>
            <a:ext cx="9144000" cy="323165"/>
          </a:xfrm>
          <a:prstGeom prst="rect">
            <a:avLst/>
          </a:prstGeom>
          <a:noFill/>
        </p:spPr>
        <p:txBody>
          <a:bodyPr wrap="square" rtlCol="0">
            <a:spAutoFit/>
          </a:bodyPr>
          <a:lstStyle/>
          <a:p>
            <a:pPr algn="ctr">
              <a:buNone/>
            </a:pPr>
            <a:r>
              <a:rPr lang="en-US" sz="1500" b="1" dirty="0" smtClean="0">
                <a:solidFill>
                  <a:srgbClr val="1D2F68"/>
                </a:solidFill>
              </a:rPr>
              <a:t>FILMING </a:t>
            </a:r>
            <a:r>
              <a:rPr lang="en-US" sz="1500" b="1" dirty="0">
                <a:solidFill>
                  <a:srgbClr val="1D2F68"/>
                </a:solidFill>
              </a:rPr>
              <a:t>|</a:t>
            </a:r>
            <a:r>
              <a:rPr lang="en-US" sz="1500" b="1" dirty="0" smtClean="0">
                <a:solidFill>
                  <a:srgbClr val="1D2F68"/>
                </a:solidFill>
              </a:rPr>
              <a:t> POWER </a:t>
            </a:r>
            <a:r>
              <a:rPr lang="en-US" sz="1500" b="1" dirty="0">
                <a:solidFill>
                  <a:srgbClr val="1D2F68"/>
                </a:solidFill>
              </a:rPr>
              <a:t>LINE </a:t>
            </a:r>
            <a:r>
              <a:rPr lang="en-US" sz="1500" b="1" dirty="0" smtClean="0">
                <a:solidFill>
                  <a:srgbClr val="1D2F68"/>
                </a:solidFill>
              </a:rPr>
              <a:t>INSPECTION | PRECISION AGRICULTURE | FLARE </a:t>
            </a:r>
            <a:r>
              <a:rPr lang="en-US" sz="1500" b="1" dirty="0">
                <a:solidFill>
                  <a:srgbClr val="1D2F68"/>
                </a:solidFill>
              </a:rPr>
              <a:t>STACK INSPECTION </a:t>
            </a:r>
          </a:p>
        </p:txBody>
      </p:sp>
    </p:spTree>
    <p:extLst>
      <p:ext uri="{BB962C8B-B14F-4D97-AF65-F5344CB8AC3E}">
        <p14:creationId xmlns:p14="http://schemas.microsoft.com/office/powerpoint/2010/main" val="373831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609600"/>
          </a:xfrm>
        </p:spPr>
        <p:txBody>
          <a:bodyPr/>
          <a:lstStyle/>
          <a:p>
            <a:r>
              <a:rPr lang="en-US" sz="3600" dirty="0" smtClean="0"/>
              <a:t>Section 333 Benefits and Potential Areas</a:t>
            </a:r>
            <a:endParaRPr lang="en-US" sz="3600" dirty="0"/>
          </a:p>
        </p:txBody>
      </p:sp>
      <p:sp>
        <p:nvSpPr>
          <p:cNvPr id="3" name="Content Placeholder 2"/>
          <p:cNvSpPr>
            <a:spLocks noGrp="1"/>
          </p:cNvSpPr>
          <p:nvPr>
            <p:ph idx="1"/>
          </p:nvPr>
        </p:nvSpPr>
        <p:spPr>
          <a:xfrm>
            <a:off x="533400" y="1447800"/>
            <a:ext cx="8229600" cy="4572000"/>
          </a:xfrm>
        </p:spPr>
        <p:txBody>
          <a:bodyPr>
            <a:normAutofit fontScale="70000" lnSpcReduction="20000"/>
          </a:bodyPr>
          <a:lstStyle/>
          <a:p>
            <a:r>
              <a:rPr lang="en-US" dirty="0"/>
              <a:t>May be able to move forward with incremental UAS integration for specific, limited, low-risk uses in advance of small UAS rule</a:t>
            </a:r>
          </a:p>
          <a:p>
            <a:pPr lvl="1"/>
            <a:r>
              <a:rPr lang="en-US" dirty="0"/>
              <a:t>Includes commercial operations</a:t>
            </a:r>
          </a:p>
          <a:p>
            <a:pPr lvl="1"/>
            <a:r>
              <a:rPr lang="en-US" dirty="0"/>
              <a:t>Begins to </a:t>
            </a:r>
            <a:r>
              <a:rPr lang="en-US" dirty="0" smtClean="0"/>
              <a:t>address </a:t>
            </a:r>
            <a:r>
              <a:rPr lang="en-US" dirty="0"/>
              <a:t>demand</a:t>
            </a:r>
          </a:p>
          <a:p>
            <a:pPr lvl="1"/>
            <a:r>
              <a:rPr lang="en-US" dirty="0"/>
              <a:t>Economic benefits</a:t>
            </a:r>
          </a:p>
          <a:p>
            <a:r>
              <a:rPr lang="en-US" dirty="0"/>
              <a:t>Exempts Airworthiness requirements</a:t>
            </a:r>
          </a:p>
          <a:p>
            <a:pPr lvl="1"/>
            <a:r>
              <a:rPr lang="en-US" dirty="0"/>
              <a:t>May apply for additional exemptions, which may or may not be granted</a:t>
            </a:r>
          </a:p>
          <a:p>
            <a:r>
              <a:rPr lang="en-US" dirty="0" smtClean="0"/>
              <a:t>Potential Areas</a:t>
            </a:r>
          </a:p>
          <a:p>
            <a:pPr lvl="1"/>
            <a:r>
              <a:rPr lang="en-US" dirty="0" smtClean="0"/>
              <a:t>Movie </a:t>
            </a:r>
            <a:r>
              <a:rPr lang="en-US" dirty="0"/>
              <a:t>making</a:t>
            </a:r>
          </a:p>
          <a:p>
            <a:pPr lvl="1"/>
            <a:r>
              <a:rPr lang="en-US" dirty="0" smtClean="0"/>
              <a:t>Precision agriculture</a:t>
            </a:r>
            <a:endParaRPr lang="en-US" dirty="0"/>
          </a:p>
          <a:p>
            <a:pPr lvl="2"/>
            <a:r>
              <a:rPr lang="en-US" dirty="0"/>
              <a:t>Surveillance of crops and livestock</a:t>
            </a:r>
          </a:p>
          <a:p>
            <a:pPr lvl="2"/>
            <a:r>
              <a:rPr lang="en-US" dirty="0"/>
              <a:t>Application of fertilizer/pesticides</a:t>
            </a:r>
          </a:p>
          <a:p>
            <a:pPr lvl="1"/>
            <a:r>
              <a:rPr lang="en-US" dirty="0"/>
              <a:t>Flare stack (oil rig) </a:t>
            </a:r>
            <a:r>
              <a:rPr lang="en-US" dirty="0" smtClean="0"/>
              <a:t>monitoring</a:t>
            </a:r>
          </a:p>
          <a:p>
            <a:pPr lvl="1"/>
            <a:r>
              <a:rPr lang="en-US" dirty="0" smtClean="0"/>
              <a:t>Power line inspection </a:t>
            </a:r>
          </a:p>
          <a:p>
            <a:r>
              <a:rPr lang="en-US" dirty="0"/>
              <a:t>27 companies have filed Petitions for Exemption based on Section </a:t>
            </a:r>
            <a:r>
              <a:rPr lang="en-US" dirty="0" smtClean="0"/>
              <a:t>333 (as of August 20)</a:t>
            </a:r>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45418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66712" y="381000"/>
            <a:ext cx="8472488" cy="609600"/>
          </a:xfrm>
        </p:spPr>
        <p:txBody>
          <a:bodyPr/>
          <a:lstStyle/>
          <a:p>
            <a:r>
              <a:rPr lang="en-US" sz="3600" dirty="0" smtClean="0"/>
              <a:t>Small UAS Rule</a:t>
            </a:r>
          </a:p>
        </p:txBody>
      </p:sp>
      <p:sp>
        <p:nvSpPr>
          <p:cNvPr id="37891" name="Content Placeholder 2"/>
          <p:cNvSpPr>
            <a:spLocks noGrp="1"/>
          </p:cNvSpPr>
          <p:nvPr>
            <p:ph idx="1"/>
          </p:nvPr>
        </p:nvSpPr>
        <p:spPr>
          <a:xfrm>
            <a:off x="533401" y="1219200"/>
            <a:ext cx="8000999" cy="4679950"/>
          </a:xfrm>
        </p:spPr>
        <p:txBody>
          <a:bodyPr/>
          <a:lstStyle/>
          <a:p>
            <a:r>
              <a:rPr lang="en-US" dirty="0" smtClean="0"/>
              <a:t>Key </a:t>
            </a:r>
            <a:r>
              <a:rPr lang="en-US" dirty="0"/>
              <a:t>initiative for introducing commercial UAS operations safely into the </a:t>
            </a:r>
            <a:r>
              <a:rPr lang="en-US" dirty="0" smtClean="0"/>
              <a:t>NAS</a:t>
            </a:r>
          </a:p>
          <a:p>
            <a:pPr lvl="1"/>
            <a:r>
              <a:rPr lang="en-US" dirty="0" smtClean="0"/>
              <a:t>Plan to release Notice of Proposed Rulemaking (NPRM) in late 2014</a:t>
            </a:r>
          </a:p>
          <a:p>
            <a:pPr lvl="1"/>
            <a:r>
              <a:rPr lang="en-US" dirty="0" smtClean="0"/>
              <a:t>Small commercial UAS projected to be largest growth sector</a:t>
            </a:r>
          </a:p>
          <a:p>
            <a:pPr lvl="1"/>
            <a:r>
              <a:rPr lang="en-US" dirty="0" smtClean="0"/>
              <a:t>Strategic initiative and Administrator’s priority</a:t>
            </a:r>
            <a:endParaRPr lang="en-US" dirty="0"/>
          </a:p>
          <a:p>
            <a:pPr lvl="1"/>
            <a:endParaRPr lang="en-US" dirty="0" smtClean="0"/>
          </a:p>
          <a:p>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37532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smtClean="0"/>
              <a:t>Raphael Pirker Case</a:t>
            </a:r>
            <a:endParaRPr lang="en-US" sz="3600" dirty="0"/>
          </a:p>
        </p:txBody>
      </p:sp>
      <p:sp>
        <p:nvSpPr>
          <p:cNvPr id="3" name="Content Placeholder 2"/>
          <p:cNvSpPr>
            <a:spLocks noGrp="1"/>
          </p:cNvSpPr>
          <p:nvPr>
            <p:ph idx="1"/>
          </p:nvPr>
        </p:nvSpPr>
        <p:spPr>
          <a:xfrm>
            <a:off x="538430" y="1285336"/>
            <a:ext cx="8050213" cy="4613814"/>
          </a:xfrm>
        </p:spPr>
        <p:txBody>
          <a:bodyPr>
            <a:normAutofit fontScale="77500" lnSpcReduction="20000"/>
          </a:bodyPr>
          <a:lstStyle/>
          <a:p>
            <a:r>
              <a:rPr lang="en-US" dirty="0" smtClean="0"/>
              <a:t>Background</a:t>
            </a:r>
          </a:p>
          <a:p>
            <a:pPr lvl="1"/>
            <a:r>
              <a:rPr lang="en-US" dirty="0" smtClean="0"/>
              <a:t>Raphael Pirker fined $10,000 for “reckless and careless” operation of a model UAS following filming at the University of Virginia, 2011</a:t>
            </a:r>
          </a:p>
          <a:p>
            <a:r>
              <a:rPr lang="en-US" dirty="0" smtClean="0"/>
              <a:t>Legal Actions</a:t>
            </a:r>
          </a:p>
          <a:p>
            <a:pPr lvl="1"/>
            <a:r>
              <a:rPr lang="en-US" dirty="0" smtClean="0"/>
              <a:t>National Transportation Safety Board (NTSB) judge dismissed case on March 6, 2014</a:t>
            </a:r>
          </a:p>
          <a:p>
            <a:pPr lvl="1"/>
            <a:r>
              <a:rPr lang="en-US" dirty="0" smtClean="0"/>
              <a:t>FAA appealing decision to full NTSB panel</a:t>
            </a:r>
          </a:p>
          <a:p>
            <a:pPr lvl="2"/>
            <a:r>
              <a:rPr lang="en-US" dirty="0" smtClean="0"/>
              <a:t>Judge’s decision stayed, pending NTSB review</a:t>
            </a:r>
          </a:p>
          <a:p>
            <a:r>
              <a:rPr lang="en-US" dirty="0"/>
              <a:t>Impact</a:t>
            </a:r>
          </a:p>
          <a:p>
            <a:pPr lvl="1"/>
            <a:r>
              <a:rPr lang="en-US" dirty="0" smtClean="0"/>
              <a:t>Increased media reports of unauthorized commercial operations and comments from operators in the media who say they plan to operate without FAA authorization</a:t>
            </a:r>
          </a:p>
          <a:p>
            <a:r>
              <a:rPr lang="en-US" dirty="0" smtClean="0"/>
              <a:t>Response</a:t>
            </a:r>
          </a:p>
          <a:p>
            <a:pPr lvl="1"/>
            <a:r>
              <a:rPr lang="en-US" dirty="0" smtClean="0"/>
              <a:t>Interpretive Rule issued on June 23</a:t>
            </a:r>
          </a:p>
          <a:p>
            <a:pPr lvl="2"/>
            <a:r>
              <a:rPr lang="en-US" b="1" i="1" dirty="0" smtClean="0"/>
              <a:t>Restates FAA authority </a:t>
            </a:r>
            <a:r>
              <a:rPr lang="en-US" b="1" i="1" dirty="0"/>
              <a:t>to take enforcement action against hazardous </a:t>
            </a:r>
            <a:r>
              <a:rPr lang="en-US" b="1" i="1" dirty="0" smtClean="0"/>
              <a:t>operations</a:t>
            </a:r>
            <a:endParaRPr lang="en-US" dirty="0"/>
          </a:p>
          <a:p>
            <a:pPr lvl="2"/>
            <a:endParaRPr lang="en-US" dirty="0" smtClean="0"/>
          </a:p>
          <a:p>
            <a:pPr marL="0" indent="0">
              <a:buNone/>
            </a:pPr>
            <a:endParaRPr lang="en-US" dirty="0" smtClean="0"/>
          </a:p>
        </p:txBody>
      </p:sp>
    </p:spTree>
    <p:extLst>
      <p:ext uri="{BB962C8B-B14F-4D97-AF65-F5344CB8AC3E}">
        <p14:creationId xmlns:p14="http://schemas.microsoft.com/office/powerpoint/2010/main" val="86600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19200"/>
            <a:ext cx="8343900" cy="4876799"/>
          </a:xfrm>
        </p:spPr>
        <p:txBody>
          <a:bodyPr>
            <a:normAutofit fontScale="62500" lnSpcReduction="20000"/>
          </a:bodyPr>
          <a:lstStyle/>
          <a:p>
            <a:r>
              <a:rPr lang="en-US" dirty="0" smtClean="0"/>
              <a:t>FAA published guidance after recent incidents involving the reckless use of unmanned model aircraft near airports and involving large crowds of people</a:t>
            </a:r>
          </a:p>
          <a:p>
            <a:r>
              <a:rPr lang="en-US" dirty="0" smtClean="0"/>
              <a:t>FAA issued the notice to provide clear guidance to model operators on the “do’s and don’ts” of flying safely in accordance with the 2012 FAA Reauthorization Act and to answer questions regarding the scope and application of the rules</a:t>
            </a:r>
            <a:endParaRPr lang="en-US" dirty="0"/>
          </a:p>
          <a:p>
            <a:r>
              <a:rPr lang="en-US" dirty="0" smtClean="0"/>
              <a:t>Clarifies</a:t>
            </a:r>
            <a:r>
              <a:rPr lang="en-US" dirty="0"/>
              <a:t>:</a:t>
            </a:r>
          </a:p>
          <a:p>
            <a:pPr marL="914400" lvl="1" indent="-457200">
              <a:buFont typeface="+mj-lt"/>
              <a:buAutoNum type="arabicPeriod"/>
            </a:pPr>
            <a:r>
              <a:rPr lang="en-US" dirty="0"/>
              <a:t>Model aircraft must satisfy the criteria in the Act to qualify as model aircraft and to be exempt from future FAA rulemaking action</a:t>
            </a:r>
          </a:p>
          <a:p>
            <a:pPr marL="914400" lvl="1" indent="-457200">
              <a:buFont typeface="+mj-lt"/>
              <a:buAutoNum type="arabicPeriod"/>
            </a:pPr>
            <a:r>
              <a:rPr lang="en-US" dirty="0"/>
              <a:t>Consistent with the Act, if a model aircraft operator endangers the safety of the NAS, the FAA has the authority to take enforcement action against those operators for safety violations</a:t>
            </a:r>
          </a:p>
          <a:p>
            <a:r>
              <a:rPr lang="en-US" dirty="0" smtClean="0"/>
              <a:t>Posted to Federal Register on June 23; public comment period produced more than 30,000 comments </a:t>
            </a:r>
          </a:p>
          <a:p>
            <a:endParaRPr lang="en-US" dirty="0"/>
          </a:p>
          <a:p>
            <a:pPr marL="0" indent="0">
              <a:buNone/>
            </a:pPr>
            <a:r>
              <a:rPr lang="en-US" sz="2900" dirty="0">
                <a:hlinkClick r:id="rId3"/>
              </a:rPr>
              <a:t>https://www.federalregister.gov/articles/2014/06/25/2014-14948/interpretation-of-the-special-rule-for-model-aircraft</a:t>
            </a:r>
            <a:endParaRPr lang="en-US" sz="2900" dirty="0" smtClean="0"/>
          </a:p>
        </p:txBody>
      </p:sp>
      <p:sp>
        <p:nvSpPr>
          <p:cNvPr id="3" name="Title 2"/>
          <p:cNvSpPr>
            <a:spLocks noGrp="1"/>
          </p:cNvSpPr>
          <p:nvPr>
            <p:ph type="title"/>
          </p:nvPr>
        </p:nvSpPr>
        <p:spPr/>
        <p:txBody>
          <a:bodyPr/>
          <a:lstStyle/>
          <a:p>
            <a:r>
              <a:rPr lang="en-US" sz="3600" dirty="0" smtClean="0"/>
              <a:t>Interpretive Rule</a:t>
            </a:r>
            <a:endParaRPr lang="en-US" sz="3600" dirty="0"/>
          </a:p>
        </p:txBody>
      </p:sp>
    </p:spTree>
    <p:extLst>
      <p:ext uri="{BB962C8B-B14F-4D97-AF65-F5344CB8AC3E}">
        <p14:creationId xmlns:p14="http://schemas.microsoft.com/office/powerpoint/2010/main" val="7050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Interpretive Rule</a:t>
            </a:r>
            <a:endParaRPr lang="en-US" dirty="0"/>
          </a:p>
        </p:txBody>
      </p:sp>
      <p:sp>
        <p:nvSpPr>
          <p:cNvPr id="2" name="Content Placeholder 1"/>
          <p:cNvSpPr>
            <a:spLocks noGrp="1"/>
          </p:cNvSpPr>
          <p:nvPr>
            <p:ph idx="1"/>
          </p:nvPr>
        </p:nvSpPr>
        <p:spPr>
          <a:xfrm>
            <a:off x="538430" y="1302589"/>
            <a:ext cx="8050213" cy="4596561"/>
          </a:xfrm>
        </p:spPr>
        <p:txBody>
          <a:bodyPr>
            <a:normAutofit fontScale="70000" lnSpcReduction="20000"/>
          </a:bodyPr>
          <a:lstStyle/>
          <a:p>
            <a:pPr marL="0" indent="0">
              <a:buNone/>
            </a:pPr>
            <a:r>
              <a:rPr lang="en-US" dirty="0" smtClean="0"/>
              <a:t>Outlines:</a:t>
            </a:r>
          </a:p>
          <a:p>
            <a:pPr marL="971550" lvl="1" indent="-514350">
              <a:buFont typeface="+mj-lt"/>
              <a:buAutoNum type="romanUcPeriod"/>
            </a:pPr>
            <a:r>
              <a:rPr lang="en-US" dirty="0" smtClean="0"/>
              <a:t>Background of FAA Oversight in Model Aircraft Operations</a:t>
            </a:r>
          </a:p>
          <a:p>
            <a:pPr marL="1371600" lvl="2" indent="-514350"/>
            <a:r>
              <a:rPr lang="en-US" dirty="0" smtClean="0"/>
              <a:t>AC 91-57: Model Aircraft Operation Standards</a:t>
            </a:r>
          </a:p>
          <a:p>
            <a:pPr marL="1371600" lvl="2" indent="-514350"/>
            <a:r>
              <a:rPr lang="en-US" dirty="0" smtClean="0"/>
              <a:t>2007 Federal Register Notice – Clarification of AC 91-57</a:t>
            </a:r>
          </a:p>
          <a:p>
            <a:pPr marL="971550" lvl="1" indent="-514350">
              <a:buFont typeface="+mj-lt"/>
              <a:buAutoNum type="romanUcPeriod"/>
            </a:pPr>
            <a:r>
              <a:rPr lang="en-US" dirty="0" smtClean="0"/>
              <a:t>Requirements to Qualify as a Model Aircraft Under the FAA Modernization and Reform Act of 2012 (Pub. L. 112-95, Section 336)</a:t>
            </a:r>
          </a:p>
          <a:p>
            <a:pPr marL="1371600" lvl="2" indent="-514350"/>
            <a:r>
              <a:rPr lang="en-US" dirty="0" smtClean="0"/>
              <a:t>Statutory Requirements</a:t>
            </a:r>
          </a:p>
          <a:p>
            <a:pPr marL="1371600" lvl="2" indent="-514350"/>
            <a:r>
              <a:rPr lang="en-US" dirty="0" smtClean="0"/>
              <a:t>Model Aircraft Must Meet the Criteria in Section 336 to be Exempt from Future Rulemaking</a:t>
            </a:r>
          </a:p>
          <a:p>
            <a:pPr marL="971550" lvl="1" indent="-514350">
              <a:buFont typeface="+mj-lt"/>
              <a:buAutoNum type="romanUcPeriod"/>
            </a:pPr>
            <a:r>
              <a:rPr lang="en-US" dirty="0" smtClean="0"/>
              <a:t>Scope of the FAA’s Enforcement Authority</a:t>
            </a:r>
          </a:p>
          <a:p>
            <a:pPr marL="1371600" lvl="2" indent="-514350"/>
            <a:r>
              <a:rPr lang="en-US" dirty="0" smtClean="0"/>
              <a:t>“nothing in this section shall be construed to limit the authority of the Administrator to pursue enforcement action against persons operating model aircraft who endanger the safety of the national airspace system.” (Pub. L. 112-95, Section 336(b))</a:t>
            </a:r>
          </a:p>
          <a:p>
            <a:pPr marL="971550" lvl="1" indent="-514350">
              <a:buFont typeface="+mj-lt"/>
              <a:buAutoNum type="romanUcPeriod"/>
            </a:pPr>
            <a:r>
              <a:rPr lang="en-US" dirty="0" smtClean="0"/>
              <a:t>Examples of Regulations that Apply to Model Aircraft</a:t>
            </a:r>
          </a:p>
          <a:p>
            <a:pPr marL="1371600" lvl="2" indent="-514350"/>
            <a:r>
              <a:rPr lang="en-US" dirty="0" smtClean="0"/>
              <a:t>How the aircraft is operated</a:t>
            </a:r>
          </a:p>
          <a:p>
            <a:pPr marL="1371600" lvl="2" indent="-514350"/>
            <a:r>
              <a:rPr lang="en-US" dirty="0" smtClean="0"/>
              <a:t>Operating rules for designated airspace</a:t>
            </a:r>
          </a:p>
          <a:p>
            <a:pPr marL="1371600" lvl="2" indent="-514350"/>
            <a:r>
              <a:rPr lang="en-US" dirty="0" smtClean="0"/>
              <a:t>Special restrictions such as temporary flight restrictions (TFRs) and notices to airmen (NOTAMs)</a:t>
            </a:r>
            <a:endParaRPr lang="en-US" dirty="0"/>
          </a:p>
        </p:txBody>
      </p:sp>
    </p:spTree>
    <p:extLst>
      <p:ext uri="{BB962C8B-B14F-4D97-AF65-F5344CB8AC3E}">
        <p14:creationId xmlns:p14="http://schemas.microsoft.com/office/powerpoint/2010/main" val="98234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551" y="1043799"/>
            <a:ext cx="6029864" cy="4820848"/>
          </a:xfrm>
        </p:spPr>
        <p:txBody>
          <a:bodyPr>
            <a:normAutofit lnSpcReduction="10000"/>
          </a:bodyPr>
          <a:lstStyle/>
          <a:p>
            <a:r>
              <a:rPr lang="en-US" dirty="0" smtClean="0"/>
              <a:t>Interpretive Rule Communication Plan </a:t>
            </a:r>
          </a:p>
          <a:p>
            <a:pPr lvl="1"/>
            <a:r>
              <a:rPr lang="en-US" dirty="0" smtClean="0"/>
              <a:t>Immediate Actions</a:t>
            </a:r>
          </a:p>
          <a:p>
            <a:pPr lvl="2"/>
            <a:r>
              <a:rPr lang="en-US" dirty="0" smtClean="0"/>
              <a:t>Press release/infographic</a:t>
            </a:r>
          </a:p>
          <a:p>
            <a:pPr lvl="2"/>
            <a:r>
              <a:rPr lang="en-US" dirty="0"/>
              <a:t>Guidance for Aviation Safety Inspectors and Air Traffic Control</a:t>
            </a:r>
          </a:p>
          <a:p>
            <a:pPr lvl="2"/>
            <a:r>
              <a:rPr lang="en-US" dirty="0" smtClean="0"/>
              <a:t>Law enforcement outreach</a:t>
            </a:r>
          </a:p>
          <a:p>
            <a:pPr lvl="1"/>
            <a:r>
              <a:rPr lang="en-US" dirty="0" smtClean="0"/>
              <a:t>Follow-on Actions</a:t>
            </a:r>
          </a:p>
          <a:p>
            <a:pPr lvl="2"/>
            <a:r>
              <a:rPr lang="en-US" dirty="0" smtClean="0"/>
              <a:t>Continued partnership with Academy of Model Aeronautics (AMA)</a:t>
            </a:r>
          </a:p>
          <a:p>
            <a:pPr lvl="2"/>
            <a:r>
              <a:rPr lang="en-US" dirty="0" smtClean="0"/>
              <a:t>Establish partnerships with:</a:t>
            </a:r>
          </a:p>
          <a:p>
            <a:pPr lvl="3"/>
            <a:r>
              <a:rPr lang="en-US" dirty="0" smtClean="0"/>
              <a:t>Other agencies</a:t>
            </a:r>
            <a:endParaRPr lang="en-US" dirty="0"/>
          </a:p>
          <a:p>
            <a:pPr lvl="3"/>
            <a:r>
              <a:rPr lang="en-US" dirty="0" smtClean="0"/>
              <a:t>Manufacturers/industry</a:t>
            </a:r>
          </a:p>
          <a:p>
            <a:pPr lvl="2"/>
            <a:endParaRPr lang="en-US" dirty="0" smtClean="0"/>
          </a:p>
        </p:txBody>
      </p:sp>
      <p:sp>
        <p:nvSpPr>
          <p:cNvPr id="3" name="Title 2"/>
          <p:cNvSpPr>
            <a:spLocks noGrp="1"/>
          </p:cNvSpPr>
          <p:nvPr>
            <p:ph type="title"/>
          </p:nvPr>
        </p:nvSpPr>
        <p:spPr/>
        <p:txBody>
          <a:bodyPr/>
          <a:lstStyle/>
          <a:p>
            <a:r>
              <a:rPr lang="en-US" sz="3200" dirty="0" smtClean="0"/>
              <a:t>Education, Compliance and Enforcement</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953" y="992037"/>
            <a:ext cx="2736745" cy="4846320"/>
          </a:xfrm>
          <a:prstGeom prst="rect">
            <a:avLst/>
          </a:prstGeom>
          <a:ln>
            <a:solidFill>
              <a:srgbClr val="1D2F68"/>
            </a:solidFill>
          </a:ln>
        </p:spPr>
      </p:pic>
      <p:sp>
        <p:nvSpPr>
          <p:cNvPr id="5" name="Rectangle 4"/>
          <p:cNvSpPr/>
          <p:nvPr/>
        </p:nvSpPr>
        <p:spPr>
          <a:xfrm>
            <a:off x="422696" y="5655476"/>
            <a:ext cx="5840050" cy="307777"/>
          </a:xfrm>
          <a:prstGeom prst="rect">
            <a:avLst/>
          </a:prstGeom>
        </p:spPr>
        <p:txBody>
          <a:bodyPr wrap="square">
            <a:spAutoFit/>
          </a:bodyPr>
          <a:lstStyle/>
          <a:p>
            <a:pPr>
              <a:buNone/>
            </a:pPr>
            <a:r>
              <a:rPr lang="en-US" sz="1400" b="1" dirty="0">
                <a:solidFill>
                  <a:srgbClr val="0000CC"/>
                </a:solidFill>
              </a:rPr>
              <a:t>http://www.faa.gov/about/initiatives/uas/model_aircraft_operators</a:t>
            </a:r>
            <a:r>
              <a:rPr lang="en-US" sz="1400" b="1" dirty="0"/>
              <a:t>/</a:t>
            </a:r>
          </a:p>
        </p:txBody>
      </p:sp>
    </p:spTree>
    <p:extLst>
      <p:ext uri="{BB962C8B-B14F-4D97-AF65-F5344CB8AC3E}">
        <p14:creationId xmlns:p14="http://schemas.microsoft.com/office/powerpoint/2010/main" val="81592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19201"/>
            <a:ext cx="8050213" cy="4679950"/>
          </a:xfrm>
        </p:spPr>
        <p:txBody>
          <a:bodyPr>
            <a:normAutofit fontScale="92500" lnSpcReduction="20000"/>
          </a:bodyPr>
          <a:lstStyle/>
          <a:p>
            <a:r>
              <a:rPr lang="en-US" dirty="0"/>
              <a:t>Defines authorized vs. unauthorized operations</a:t>
            </a:r>
          </a:p>
          <a:p>
            <a:pPr lvl="1"/>
            <a:r>
              <a:rPr lang="en-US" dirty="0"/>
              <a:t>Authorized operations require: Certificate of Waiver or Authorization (COA), Airworthiness Certification, Issuance of Exemptions </a:t>
            </a:r>
          </a:p>
          <a:p>
            <a:pPr lvl="1"/>
            <a:r>
              <a:rPr lang="en-US" dirty="0"/>
              <a:t>Model Aircraft operations, as defined in Section 336(c) of the FMRA, as strictly for hobby or recreation purposes</a:t>
            </a:r>
          </a:p>
          <a:p>
            <a:r>
              <a:rPr lang="en-US" dirty="0" smtClean="0"/>
              <a:t>Outlines actions for persons who operate:</a:t>
            </a:r>
          </a:p>
          <a:p>
            <a:pPr lvl="1"/>
            <a:r>
              <a:rPr lang="en-US" dirty="0" smtClean="0"/>
              <a:t>UAS in violation of the Federal Aviation Regulations (FARs) </a:t>
            </a:r>
          </a:p>
          <a:p>
            <a:pPr lvl="1"/>
            <a:r>
              <a:rPr lang="en-US" dirty="0" smtClean="0"/>
              <a:t>Model Aircraft that endanger the safety of the NAS</a:t>
            </a:r>
          </a:p>
          <a:p>
            <a:r>
              <a:rPr lang="en-US" dirty="0" smtClean="0"/>
              <a:t>Notice to Inspectors issued regarding how to use the Interpretive Rule (Notice 8900.268)</a:t>
            </a:r>
          </a:p>
          <a:p>
            <a:r>
              <a:rPr lang="en-US" dirty="0" smtClean="0"/>
              <a:t>Compliance and Enforcement Bulletin being published</a:t>
            </a:r>
          </a:p>
        </p:txBody>
      </p:sp>
      <p:sp>
        <p:nvSpPr>
          <p:cNvPr id="3" name="Title 2"/>
          <p:cNvSpPr>
            <a:spLocks noGrp="1"/>
          </p:cNvSpPr>
          <p:nvPr>
            <p:ph type="title"/>
          </p:nvPr>
        </p:nvSpPr>
        <p:spPr/>
        <p:txBody>
          <a:bodyPr/>
          <a:lstStyle/>
          <a:p>
            <a:r>
              <a:rPr lang="en-US" sz="3200" dirty="0" smtClean="0"/>
              <a:t>Education, Compliance and Enforcement</a:t>
            </a:r>
            <a:endParaRPr lang="en-US" sz="3200" dirty="0"/>
          </a:p>
        </p:txBody>
      </p:sp>
    </p:spTree>
    <p:extLst>
      <p:ext uri="{BB962C8B-B14F-4D97-AF65-F5344CB8AC3E}">
        <p14:creationId xmlns:p14="http://schemas.microsoft.com/office/powerpoint/2010/main" val="257023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151777"/>
              </p:ext>
            </p:extLst>
          </p:nvPr>
        </p:nvGraphicFramePr>
        <p:xfrm>
          <a:off x="568325" y="1336675"/>
          <a:ext cx="80518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Rectangle 2"/>
          <p:cNvSpPr>
            <a:spLocks noGrp="1" noChangeArrowheads="1"/>
          </p:cNvSpPr>
          <p:nvPr>
            <p:ph type="title"/>
          </p:nvPr>
        </p:nvSpPr>
        <p:spPr/>
        <p:txBody>
          <a:bodyPr/>
          <a:lstStyle/>
          <a:p>
            <a:pPr eaLnBrk="1" hangingPunct="1"/>
            <a:r>
              <a:rPr lang="en-US" sz="3600" dirty="0" smtClean="0">
                <a:ea typeface="ＭＳ Ｐゴシック" pitchFamily="34" charset="-128"/>
                <a:cs typeface="Arial" charset="0"/>
              </a:rPr>
              <a:t>FAA Vision for UAS Integration</a:t>
            </a:r>
          </a:p>
        </p:txBody>
      </p:sp>
    </p:spTree>
    <p:extLst>
      <p:ext uri="{BB962C8B-B14F-4D97-AF65-F5344CB8AC3E}">
        <p14:creationId xmlns:p14="http://schemas.microsoft.com/office/powerpoint/2010/main" val="222245412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UAS Center of Excellence</a:t>
            </a:r>
            <a:endParaRPr lang="en-US" sz="3600" dirty="0"/>
          </a:p>
        </p:txBody>
      </p:sp>
      <p:sp>
        <p:nvSpPr>
          <p:cNvPr id="3" name="Content Placeholder 2"/>
          <p:cNvSpPr>
            <a:spLocks noGrp="1"/>
          </p:cNvSpPr>
          <p:nvPr>
            <p:ph idx="1"/>
          </p:nvPr>
        </p:nvSpPr>
        <p:spPr>
          <a:xfrm>
            <a:off x="457200" y="1187449"/>
            <a:ext cx="8001000" cy="4679951"/>
          </a:xfrm>
        </p:spPr>
        <p:txBody>
          <a:bodyPr>
            <a:normAutofit fontScale="85000" lnSpcReduction="20000"/>
          </a:bodyPr>
          <a:lstStyle/>
          <a:p>
            <a:r>
              <a:rPr lang="en-US" dirty="0"/>
              <a:t>Originally suggested in Senate committee report in FY 2012</a:t>
            </a:r>
          </a:p>
          <a:p>
            <a:r>
              <a:rPr lang="en-US" dirty="0" smtClean="0"/>
              <a:t>In FY 2013, FAA received several Congressional inquires</a:t>
            </a:r>
          </a:p>
          <a:p>
            <a:pPr lvl="1"/>
            <a:r>
              <a:rPr lang="en-US" dirty="0" smtClean="0"/>
              <a:t>FAA deferred selection process until UAS Test Site selection complete</a:t>
            </a:r>
          </a:p>
          <a:p>
            <a:r>
              <a:rPr lang="en-US" dirty="0" smtClean="0"/>
              <a:t>Included as requirement in FY 2014 Transportation, Housing and Urban Development (THUD) conference report</a:t>
            </a:r>
          </a:p>
          <a:p>
            <a:r>
              <a:rPr lang="en-US" dirty="0" smtClean="0"/>
              <a:t>Selection </a:t>
            </a:r>
            <a:r>
              <a:rPr lang="en-US" dirty="0"/>
              <a:t>process </a:t>
            </a:r>
            <a:r>
              <a:rPr lang="en-US" dirty="0" smtClean="0"/>
              <a:t>to start later </a:t>
            </a:r>
            <a:r>
              <a:rPr lang="en-US" dirty="0"/>
              <a:t>this year and award in FY </a:t>
            </a:r>
            <a:r>
              <a:rPr lang="en-US" dirty="0" smtClean="0"/>
              <a:t>2015 </a:t>
            </a:r>
            <a:endParaRPr lang="en-US" sz="1800" dirty="0"/>
          </a:p>
          <a:p>
            <a:pPr lvl="1"/>
            <a:r>
              <a:rPr lang="en-US" dirty="0"/>
              <a:t>P</a:t>
            </a:r>
            <a:r>
              <a:rPr lang="en-US" dirty="0" smtClean="0"/>
              <a:t>ublic announcement March 28, 2014</a:t>
            </a:r>
          </a:p>
          <a:p>
            <a:pPr lvl="1"/>
            <a:r>
              <a:rPr lang="en-US" dirty="0" smtClean="0"/>
              <a:t>Public meeting held May 28,2014</a:t>
            </a:r>
          </a:p>
          <a:p>
            <a:pPr lvl="1"/>
            <a:r>
              <a:rPr lang="en-US" dirty="0" smtClean="0"/>
              <a:t>Final Solicitation issued August 12, 2014</a:t>
            </a:r>
          </a:p>
          <a:p>
            <a:pPr lvl="2"/>
            <a:r>
              <a:rPr lang="en-US" dirty="0" smtClean="0"/>
              <a:t>Closing date for responses September 15, 2014</a:t>
            </a:r>
            <a:endParaRPr lang="en-US" dirty="0"/>
          </a:p>
        </p:txBody>
      </p:sp>
    </p:spTree>
    <p:extLst>
      <p:ext uri="{BB962C8B-B14F-4D97-AF65-F5344CB8AC3E}">
        <p14:creationId xmlns:p14="http://schemas.microsoft.com/office/powerpoint/2010/main" val="151920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8800" y="304800"/>
            <a:ext cx="8061325" cy="609600"/>
          </a:xfrm>
        </p:spPr>
        <p:txBody>
          <a:bodyPr/>
          <a:lstStyle/>
          <a:p>
            <a:r>
              <a:rPr lang="en-US" sz="3600" dirty="0" smtClean="0"/>
              <a:t>Questions?</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b="3847"/>
          <a:stretch>
            <a:fillRect/>
          </a:stretch>
        </p:blipFill>
        <p:spPr bwMode="auto">
          <a:xfrm>
            <a:off x="990600" y="1143000"/>
            <a:ext cx="67056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854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472488" cy="609600"/>
          </a:xfrm>
        </p:spPr>
        <p:txBody>
          <a:bodyPr/>
          <a:lstStyle/>
          <a:p>
            <a:pPr algn="ctr"/>
            <a:r>
              <a:rPr lang="en-US" dirty="0" smtClean="0"/>
              <a:t>Backup</a:t>
            </a:r>
            <a:endParaRPr lang="en-US" dirty="0"/>
          </a:p>
        </p:txBody>
      </p:sp>
    </p:spTree>
    <p:extLst>
      <p:ext uri="{BB962C8B-B14F-4D97-AF65-F5344CB8AC3E}">
        <p14:creationId xmlns:p14="http://schemas.microsoft.com/office/powerpoint/2010/main" val="98556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333. Special Rules for Certain Unmanned Aircraft Systems</a:t>
            </a:r>
            <a:endParaRPr lang="en-US" sz="3200" dirty="0"/>
          </a:p>
        </p:txBody>
      </p:sp>
      <p:sp>
        <p:nvSpPr>
          <p:cNvPr id="3" name="Content Placeholder 2"/>
          <p:cNvSpPr>
            <a:spLocks noGrp="1"/>
          </p:cNvSpPr>
          <p:nvPr>
            <p:ph idx="1"/>
          </p:nvPr>
        </p:nvSpPr>
        <p:spPr>
          <a:xfrm>
            <a:off x="228600" y="1171574"/>
            <a:ext cx="8534400" cy="4848225"/>
          </a:xfrm>
        </p:spPr>
        <p:txBody>
          <a:bodyPr>
            <a:normAutofit lnSpcReduction="10000"/>
          </a:bodyPr>
          <a:lstStyle/>
          <a:p>
            <a:r>
              <a:rPr lang="en-US" sz="1600" dirty="0" smtClean="0"/>
              <a:t>(a) SECTION 333 –</a:t>
            </a:r>
            <a:r>
              <a:rPr lang="en-US" sz="1600" dirty="0"/>
              <a:t> </a:t>
            </a:r>
            <a:r>
              <a:rPr lang="en-US" sz="1600" dirty="0" smtClean="0"/>
              <a:t>Notwithstanding </a:t>
            </a:r>
            <a:r>
              <a:rPr lang="en-US" sz="1600" dirty="0"/>
              <a:t>any other requirement of this subtitle, and not later than 180 days after the date of enactment of this Act, </a:t>
            </a:r>
            <a:r>
              <a:rPr lang="en-US" sz="1600" i="1" dirty="0">
                <a:solidFill>
                  <a:srgbClr val="0000CC"/>
                </a:solidFill>
              </a:rPr>
              <a:t>the Secretary of Transportation shall determine if certain unmanned aircraft systems may operate safely in the national airspace system before completion of the plan and rulemaking required by section 332 of this Act or the guidance required by section 334 of this Act</a:t>
            </a:r>
            <a:r>
              <a:rPr lang="en-US" sz="1600" i="1" dirty="0"/>
              <a:t>.</a:t>
            </a:r>
          </a:p>
          <a:p>
            <a:endParaRPr lang="en-US" sz="1050" dirty="0"/>
          </a:p>
          <a:p>
            <a:r>
              <a:rPr lang="en-US" sz="1600" dirty="0"/>
              <a:t>(b) ASSESSMENT OF UNMANNED AIRCRAFT </a:t>
            </a:r>
            <a:r>
              <a:rPr lang="en-US" sz="1600" dirty="0" smtClean="0"/>
              <a:t>SYSTEMS</a:t>
            </a:r>
            <a:r>
              <a:rPr lang="en-US" sz="1600" dirty="0"/>
              <a:t> </a:t>
            </a:r>
            <a:r>
              <a:rPr lang="en-US" sz="1600" dirty="0" smtClean="0"/>
              <a:t>– In </a:t>
            </a:r>
            <a:r>
              <a:rPr lang="en-US" sz="1600" dirty="0"/>
              <a:t>making the determination under subsection (a), the Secretary shall determine, at a </a:t>
            </a:r>
            <a:r>
              <a:rPr lang="en-US" sz="1600" dirty="0" smtClean="0"/>
              <a:t>minimum: </a:t>
            </a:r>
          </a:p>
          <a:p>
            <a:pPr lvl="1"/>
            <a:r>
              <a:rPr lang="en-US" sz="1200" dirty="0" smtClean="0"/>
              <a:t>(</a:t>
            </a:r>
            <a:r>
              <a:rPr lang="en-US" sz="1200" dirty="0"/>
              <a:t>1) </a:t>
            </a:r>
            <a:r>
              <a:rPr lang="en-US" sz="1200" b="1" i="1" dirty="0">
                <a:solidFill>
                  <a:srgbClr val="0000FF"/>
                </a:solidFill>
              </a:rPr>
              <a:t>which types of unmanned aircraft systems, if any, as a result of their size, weight, speed, operational capability, proximity to airports and populated areas, and operation within visual line of sight do not create a hazard to users of the national airspace system or the public or pose a threat to national security</a:t>
            </a:r>
            <a:r>
              <a:rPr lang="en-US" sz="1200" dirty="0"/>
              <a:t>; and </a:t>
            </a:r>
            <a:endParaRPr lang="en-US" sz="1200" dirty="0" smtClean="0"/>
          </a:p>
          <a:p>
            <a:pPr lvl="1"/>
            <a:r>
              <a:rPr lang="en-US" sz="1200" dirty="0" smtClean="0"/>
              <a:t>(</a:t>
            </a:r>
            <a:r>
              <a:rPr lang="en-US" sz="1200" dirty="0"/>
              <a:t>2) whether a certificate of waiver, certificate of authorization, or airworthiness certification </a:t>
            </a:r>
            <a:r>
              <a:rPr lang="en-US" sz="1200" u="sng" dirty="0">
                <a:solidFill>
                  <a:srgbClr val="C00000"/>
                </a:solidFill>
              </a:rPr>
              <a:t>under section 44704 </a:t>
            </a:r>
            <a:r>
              <a:rPr lang="en-US" sz="1200" dirty="0"/>
              <a:t>of title 49, United States Code, is required for the operation of unmanned aircraft systems identified under paragraph (1). </a:t>
            </a:r>
          </a:p>
          <a:p>
            <a:pPr marL="457200" lvl="1" indent="0">
              <a:buNone/>
            </a:pPr>
            <a:endParaRPr lang="en-US" sz="1050" dirty="0" smtClean="0"/>
          </a:p>
          <a:p>
            <a:r>
              <a:rPr lang="en-US" sz="1600" dirty="0" smtClean="0"/>
              <a:t>(</a:t>
            </a:r>
            <a:r>
              <a:rPr lang="en-US" sz="1600" dirty="0"/>
              <a:t>c) REQUIREMENTS FOR SAFE </a:t>
            </a:r>
            <a:r>
              <a:rPr lang="en-US" sz="1600" dirty="0" smtClean="0"/>
              <a:t>OPERATION</a:t>
            </a:r>
            <a:r>
              <a:rPr lang="en-US" sz="1600" dirty="0"/>
              <a:t> </a:t>
            </a:r>
            <a:r>
              <a:rPr lang="en-US" sz="1600" dirty="0" smtClean="0"/>
              <a:t>– If </a:t>
            </a:r>
            <a:r>
              <a:rPr lang="en-US" sz="1600" dirty="0"/>
              <a:t>the Secretary determines under this section that certain unmanned aircraft systems may operate safely in the national airspace system, </a:t>
            </a:r>
            <a:r>
              <a:rPr lang="en-US" sz="1600" i="1" dirty="0">
                <a:solidFill>
                  <a:srgbClr val="0000CC"/>
                </a:solidFill>
              </a:rPr>
              <a:t>the Secretary shall establish requirements for the safe operation of such aircraft systems in the national airspace system.</a:t>
            </a:r>
          </a:p>
        </p:txBody>
      </p:sp>
    </p:spTree>
    <p:extLst>
      <p:ext uri="{BB962C8B-B14F-4D97-AF65-F5344CB8AC3E}">
        <p14:creationId xmlns:p14="http://schemas.microsoft.com/office/powerpoint/2010/main" val="227380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smtClean="0"/>
              <a:t>Getting to Integration</a:t>
            </a:r>
          </a:p>
        </p:txBody>
      </p:sp>
      <p:graphicFrame>
        <p:nvGraphicFramePr>
          <p:cNvPr id="2" name="Diagram 1"/>
          <p:cNvGraphicFramePr/>
          <p:nvPr/>
        </p:nvGraphicFramePr>
        <p:xfrm>
          <a:off x="795670" y="1252871"/>
          <a:ext cx="72580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7853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633921">
            <a:off x="5172466" y="1693319"/>
            <a:ext cx="2847190" cy="40233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094">
            <a:off x="806102" y="1711767"/>
            <a:ext cx="3096025" cy="4023360"/>
          </a:xfrm>
          <a:prstGeom prst="rect">
            <a:avLst/>
          </a:prstGeom>
        </p:spPr>
      </p:pic>
      <p:sp>
        <p:nvSpPr>
          <p:cNvPr id="8" name="TextBox 7"/>
          <p:cNvSpPr txBox="1"/>
          <p:nvPr/>
        </p:nvSpPr>
        <p:spPr>
          <a:xfrm>
            <a:off x="357809" y="333964"/>
            <a:ext cx="8380674" cy="1077218"/>
          </a:xfrm>
          <a:prstGeom prst="rect">
            <a:avLst/>
          </a:prstGeom>
          <a:noFill/>
        </p:spPr>
        <p:txBody>
          <a:bodyPr wrap="square" rtlCol="0">
            <a:spAutoFit/>
          </a:bodyPr>
          <a:lstStyle/>
          <a:p>
            <a:pPr>
              <a:buNone/>
            </a:pPr>
            <a:r>
              <a:rPr lang="en-US" sz="3200" b="1" dirty="0">
                <a:solidFill>
                  <a:srgbClr val="1D2F68"/>
                </a:solidFill>
                <a:latin typeface="+mj-lt"/>
                <a:ea typeface="ＭＳ Ｐゴシック" pitchFamily="34" charset="-128"/>
              </a:rPr>
              <a:t>Economic Impact Estimated at $82B with over 100,000 Jobs </a:t>
            </a:r>
            <a:r>
              <a:rPr lang="en-US" sz="3200" b="1" dirty="0" smtClean="0">
                <a:solidFill>
                  <a:srgbClr val="1D2F68"/>
                </a:solidFill>
                <a:latin typeface="+mj-lt"/>
                <a:ea typeface="ＭＳ Ｐゴシック" pitchFamily="34" charset="-128"/>
              </a:rPr>
              <a:t>Created </a:t>
            </a:r>
            <a:r>
              <a:rPr lang="en-US" sz="2000" b="1" dirty="0" smtClean="0">
                <a:solidFill>
                  <a:srgbClr val="1D2F68"/>
                </a:solidFill>
                <a:latin typeface="+mj-lt"/>
                <a:ea typeface="ＭＳ Ｐゴシック" pitchFamily="34" charset="-128"/>
              </a:rPr>
              <a:t>– AUVSI, 2013</a:t>
            </a:r>
            <a:endParaRPr lang="en-US" sz="3200" b="1" dirty="0">
              <a:solidFill>
                <a:srgbClr val="1D2F68"/>
              </a:solidFill>
              <a:latin typeface="+mj-lt"/>
              <a:ea typeface="ＭＳ Ｐゴシック" pitchFamily="34" charset="-128"/>
            </a:endParaRPr>
          </a:p>
        </p:txBody>
      </p:sp>
      <p:sp>
        <p:nvSpPr>
          <p:cNvPr id="9" name="Oval 8"/>
          <p:cNvSpPr/>
          <p:nvPr/>
        </p:nvSpPr>
        <p:spPr bwMode="auto">
          <a:xfrm>
            <a:off x="5334000" y="5629275"/>
            <a:ext cx="2524125" cy="838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1" name="Oval 10"/>
          <p:cNvSpPr/>
          <p:nvPr/>
        </p:nvSpPr>
        <p:spPr bwMode="auto">
          <a:xfrm>
            <a:off x="6495691" y="5822830"/>
            <a:ext cx="1362434" cy="4616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0945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8600" y="171450"/>
            <a:ext cx="8328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a:solidFill>
                  <a:srgbClr val="1D2F68"/>
                </a:solidFill>
              </a:rPr>
              <a:t>Who is Operating UAS in </a:t>
            </a:r>
            <a:r>
              <a:rPr lang="en-US" sz="3200" b="1" dirty="0" smtClean="0">
                <a:solidFill>
                  <a:srgbClr val="1D2F68"/>
                </a:solidFill>
              </a:rPr>
              <a:t>the</a:t>
            </a:r>
            <a:br>
              <a:rPr lang="en-US" sz="3200" b="1" dirty="0" smtClean="0">
                <a:solidFill>
                  <a:srgbClr val="1D2F68"/>
                </a:solidFill>
              </a:rPr>
            </a:br>
            <a:r>
              <a:rPr lang="en-US" sz="3200" b="1" dirty="0" smtClean="0">
                <a:solidFill>
                  <a:srgbClr val="1D2F68"/>
                </a:solidFill>
              </a:rPr>
              <a:t>National Airspace System (NAS)?*</a:t>
            </a:r>
            <a:r>
              <a:rPr lang="en-US" sz="2800" b="1" dirty="0" smtClean="0">
                <a:solidFill>
                  <a:schemeClr val="accent2"/>
                </a:solidFill>
              </a:rPr>
              <a:t> </a:t>
            </a:r>
            <a:endParaRPr lang="en-US" sz="2800" b="1" dirty="0">
              <a:solidFill>
                <a:schemeClr val="accent2"/>
              </a:solidFill>
            </a:endParaRPr>
          </a:p>
        </p:txBody>
      </p:sp>
      <p:graphicFrame>
        <p:nvGraphicFramePr>
          <p:cNvPr id="2" name="Diagram 1"/>
          <p:cNvGraphicFramePr/>
          <p:nvPr>
            <p:extLst>
              <p:ext uri="{D42A27DB-BD31-4B8C-83A1-F6EECF244321}">
                <p14:modId xmlns:p14="http://schemas.microsoft.com/office/powerpoint/2010/main" val="1469826438"/>
              </p:ext>
            </p:extLst>
          </p:nvPr>
        </p:nvGraphicFramePr>
        <p:xfrm>
          <a:off x="450850" y="1171575"/>
          <a:ext cx="394811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15690867"/>
              </p:ext>
            </p:extLst>
          </p:nvPr>
        </p:nvGraphicFramePr>
        <p:xfrm>
          <a:off x="4583113" y="1143000"/>
          <a:ext cx="43434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57200" y="5486400"/>
            <a:ext cx="8229600" cy="400110"/>
          </a:xfrm>
          <a:prstGeom prst="rect">
            <a:avLst/>
          </a:prstGeom>
          <a:noFill/>
        </p:spPr>
        <p:txBody>
          <a:bodyPr wrap="square" rtlCol="0">
            <a:spAutoFit/>
          </a:bodyPr>
          <a:lstStyle/>
          <a:p>
            <a:r>
              <a:rPr lang="en-US" sz="2000" i="1" dirty="0" smtClean="0"/>
              <a:t>* FAA has approved limited small UAS commercial operations in Arctic</a:t>
            </a:r>
            <a:endParaRPr lang="en-US" sz="2000" i="1" dirty="0"/>
          </a:p>
        </p:txBody>
      </p:sp>
    </p:spTree>
    <p:extLst>
      <p:ext uri="{BB962C8B-B14F-4D97-AF65-F5344CB8AC3E}">
        <p14:creationId xmlns:p14="http://schemas.microsoft.com/office/powerpoint/2010/main" val="11504383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798638"/>
            <a:ext cx="91503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5"/>
          <p:cNvSpPr txBox="1">
            <a:spLocks noChangeArrowheads="1"/>
          </p:cNvSpPr>
          <p:nvPr/>
        </p:nvSpPr>
        <p:spPr bwMode="auto">
          <a:xfrm>
            <a:off x="4557485" y="4808223"/>
            <a:ext cx="4579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FontTx/>
              <a:buNone/>
            </a:pPr>
            <a:r>
              <a:rPr lang="en-US" sz="1800" b="1" dirty="0" smtClean="0">
                <a:solidFill>
                  <a:schemeClr val="bg1">
                    <a:lumMod val="85000"/>
                  </a:schemeClr>
                </a:solidFill>
              </a:rPr>
              <a:t>COA Applications Submitted</a:t>
            </a:r>
            <a:endParaRPr lang="en-US" sz="1800" b="1" dirty="0">
              <a:solidFill>
                <a:schemeClr val="bg1">
                  <a:lumMod val="85000"/>
                </a:schemeClr>
              </a:solidFill>
            </a:endParaRPr>
          </a:p>
        </p:txBody>
      </p:sp>
      <p:sp>
        <p:nvSpPr>
          <p:cNvPr id="2" name="Title 1"/>
          <p:cNvSpPr>
            <a:spLocks noGrp="1"/>
          </p:cNvSpPr>
          <p:nvPr>
            <p:ph type="title"/>
          </p:nvPr>
        </p:nvSpPr>
        <p:spPr/>
        <p:txBody>
          <a:bodyPr/>
          <a:lstStyle/>
          <a:p>
            <a:r>
              <a:rPr lang="en-US" dirty="0" smtClean="0"/>
              <a:t>Applications Submitted</a:t>
            </a:r>
            <a:endParaRPr lang="en-US" dirty="0"/>
          </a:p>
        </p:txBody>
      </p:sp>
      <p:sp>
        <p:nvSpPr>
          <p:cNvPr id="6" name="TextBox 5"/>
          <p:cNvSpPr txBox="1"/>
          <p:nvPr/>
        </p:nvSpPr>
        <p:spPr>
          <a:xfrm>
            <a:off x="4009241" y="5723796"/>
            <a:ext cx="5109029" cy="261610"/>
          </a:xfrm>
          <a:prstGeom prst="rect">
            <a:avLst/>
          </a:prstGeom>
          <a:noFill/>
        </p:spPr>
        <p:txBody>
          <a:bodyPr wrap="square" rtlCol="0">
            <a:spAutoFit/>
          </a:bodyPr>
          <a:lstStyle/>
          <a:p>
            <a:pPr algn="r">
              <a:buNone/>
            </a:pPr>
            <a:r>
              <a:rPr lang="en-US" sz="1050" dirty="0" smtClean="0">
                <a:solidFill>
                  <a:srgbClr val="1D2F68"/>
                </a:solidFill>
                <a:latin typeface="Calibri" pitchFamily="34" charset="0"/>
                <a:cs typeface="Calibri" pitchFamily="34" charset="0"/>
              </a:rPr>
              <a:t>All data as of 8/25/2014</a:t>
            </a:r>
            <a:endParaRPr lang="en-US" sz="1050" dirty="0">
              <a:solidFill>
                <a:srgbClr val="1D2F68"/>
              </a:solidFill>
              <a:latin typeface="Calibri" pitchFamily="34" charset="0"/>
              <a:cs typeface="Calibri" pitchFamily="34" charset="0"/>
            </a:endParaRPr>
          </a:p>
        </p:txBody>
      </p:sp>
    </p:spTree>
    <p:extLst>
      <p:ext uri="{BB962C8B-B14F-4D97-AF65-F5344CB8AC3E}">
        <p14:creationId xmlns:p14="http://schemas.microsoft.com/office/powerpoint/2010/main" val="422098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249278"/>
            <a:ext cx="9278938"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5"/>
          <p:cNvSpPr txBox="1">
            <a:spLocks noChangeArrowheads="1"/>
          </p:cNvSpPr>
          <p:nvPr/>
        </p:nvSpPr>
        <p:spPr bwMode="auto">
          <a:xfrm>
            <a:off x="0" y="5348758"/>
            <a:ext cx="64443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b="1" dirty="0" smtClean="0">
                <a:solidFill>
                  <a:schemeClr val="bg1">
                    <a:lumMod val="85000"/>
                  </a:schemeClr>
                </a:solidFill>
              </a:rPr>
              <a:t>COA Applications Submitted by Proponent CY14</a:t>
            </a:r>
            <a:endParaRPr lang="en-US" sz="1800" b="1" dirty="0">
              <a:solidFill>
                <a:schemeClr val="bg1">
                  <a:lumMod val="85000"/>
                </a:schemeClr>
              </a:solidFill>
            </a:endParaRPr>
          </a:p>
        </p:txBody>
      </p:sp>
      <p:sp>
        <p:nvSpPr>
          <p:cNvPr id="2" name="Title 1"/>
          <p:cNvSpPr>
            <a:spLocks noGrp="1"/>
          </p:cNvSpPr>
          <p:nvPr>
            <p:ph type="title"/>
          </p:nvPr>
        </p:nvSpPr>
        <p:spPr/>
        <p:txBody>
          <a:bodyPr/>
          <a:lstStyle/>
          <a:p>
            <a:r>
              <a:rPr lang="en-US" dirty="0" smtClean="0"/>
              <a:t>Proponent Breakdown</a:t>
            </a:r>
            <a:endParaRPr lang="en-US" dirty="0"/>
          </a:p>
        </p:txBody>
      </p:sp>
      <p:sp>
        <p:nvSpPr>
          <p:cNvPr id="11" name="TextBox 10"/>
          <p:cNvSpPr txBox="1"/>
          <p:nvPr/>
        </p:nvSpPr>
        <p:spPr>
          <a:xfrm>
            <a:off x="4009241" y="5723796"/>
            <a:ext cx="5109029" cy="261610"/>
          </a:xfrm>
          <a:prstGeom prst="rect">
            <a:avLst/>
          </a:prstGeom>
          <a:noFill/>
        </p:spPr>
        <p:txBody>
          <a:bodyPr wrap="square" rtlCol="0">
            <a:spAutoFit/>
          </a:bodyPr>
          <a:lstStyle/>
          <a:p>
            <a:pPr algn="r">
              <a:buNone/>
            </a:pPr>
            <a:r>
              <a:rPr lang="en-US" sz="1050" dirty="0" smtClean="0">
                <a:solidFill>
                  <a:srgbClr val="1D2F68"/>
                </a:solidFill>
                <a:latin typeface="Calibri" pitchFamily="34" charset="0"/>
                <a:cs typeface="Calibri" pitchFamily="34" charset="0"/>
              </a:rPr>
              <a:t>All data as of 8/25/2014</a:t>
            </a:r>
            <a:endParaRPr lang="en-US" sz="1050" dirty="0">
              <a:solidFill>
                <a:srgbClr val="1D2F68"/>
              </a:solidFill>
              <a:latin typeface="Calibri" pitchFamily="34" charset="0"/>
              <a:cs typeface="Calibri" pitchFamily="34" charset="0"/>
            </a:endParaRPr>
          </a:p>
        </p:txBody>
      </p:sp>
    </p:spTree>
    <p:extLst>
      <p:ext uri="{BB962C8B-B14F-4D97-AF65-F5344CB8AC3E}">
        <p14:creationId xmlns:p14="http://schemas.microsoft.com/office/powerpoint/2010/main" val="76633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 y="775207"/>
            <a:ext cx="91440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5"/>
          <p:cNvSpPr txBox="1">
            <a:spLocks noChangeArrowheads="1"/>
          </p:cNvSpPr>
          <p:nvPr/>
        </p:nvSpPr>
        <p:spPr bwMode="auto">
          <a:xfrm>
            <a:off x="0" y="4904850"/>
            <a:ext cx="4455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b="1" dirty="0" smtClean="0">
                <a:solidFill>
                  <a:schemeClr val="bg1">
                    <a:lumMod val="85000"/>
                  </a:schemeClr>
                </a:solidFill>
              </a:rPr>
              <a:t>COA Applications  </a:t>
            </a:r>
            <a:r>
              <a:rPr lang="en-US" sz="1800" b="1" dirty="0">
                <a:solidFill>
                  <a:schemeClr val="bg1">
                    <a:lumMod val="85000"/>
                  </a:schemeClr>
                </a:solidFill>
              </a:rPr>
              <a:t>Approved</a:t>
            </a:r>
          </a:p>
        </p:txBody>
      </p:sp>
      <p:sp>
        <p:nvSpPr>
          <p:cNvPr id="2" name="Title 1"/>
          <p:cNvSpPr>
            <a:spLocks noGrp="1"/>
          </p:cNvSpPr>
          <p:nvPr>
            <p:ph type="title"/>
          </p:nvPr>
        </p:nvSpPr>
        <p:spPr>
          <a:xfrm>
            <a:off x="501196" y="344489"/>
            <a:ext cx="8472488" cy="609600"/>
          </a:xfrm>
        </p:spPr>
        <p:txBody>
          <a:bodyPr/>
          <a:lstStyle/>
          <a:p>
            <a:r>
              <a:rPr lang="en-US" dirty="0" smtClean="0"/>
              <a:t>Applications Approved</a:t>
            </a:r>
            <a:endParaRPr lang="en-US" dirty="0"/>
          </a:p>
        </p:txBody>
      </p:sp>
      <p:sp>
        <p:nvSpPr>
          <p:cNvPr id="6" name="TextBox 5"/>
          <p:cNvSpPr txBox="1"/>
          <p:nvPr/>
        </p:nvSpPr>
        <p:spPr>
          <a:xfrm>
            <a:off x="4009241" y="5723796"/>
            <a:ext cx="5109029" cy="261610"/>
          </a:xfrm>
          <a:prstGeom prst="rect">
            <a:avLst/>
          </a:prstGeom>
          <a:noFill/>
        </p:spPr>
        <p:txBody>
          <a:bodyPr wrap="square" rtlCol="0">
            <a:spAutoFit/>
          </a:bodyPr>
          <a:lstStyle/>
          <a:p>
            <a:pPr algn="r">
              <a:buNone/>
            </a:pPr>
            <a:r>
              <a:rPr lang="en-US" sz="1050" dirty="0" smtClean="0">
                <a:solidFill>
                  <a:srgbClr val="1D2F68"/>
                </a:solidFill>
                <a:latin typeface="Calibri" pitchFamily="34" charset="0"/>
                <a:cs typeface="Calibri" pitchFamily="34" charset="0"/>
              </a:rPr>
              <a:t>All data as of 8/25/2014</a:t>
            </a:r>
            <a:endParaRPr lang="en-US" sz="1050" dirty="0">
              <a:solidFill>
                <a:srgbClr val="1D2F68"/>
              </a:solidFill>
              <a:latin typeface="Calibri" pitchFamily="34" charset="0"/>
              <a:cs typeface="Calibri" pitchFamily="34" charset="0"/>
            </a:endParaRPr>
          </a:p>
        </p:txBody>
      </p:sp>
    </p:spTree>
    <p:extLst>
      <p:ext uri="{BB962C8B-B14F-4D97-AF65-F5344CB8AC3E}">
        <p14:creationId xmlns:p14="http://schemas.microsoft.com/office/powerpoint/2010/main" val="3131379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 y="1597532"/>
            <a:ext cx="91440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5"/>
          <p:cNvSpPr txBox="1">
            <a:spLocks noChangeArrowheads="1"/>
          </p:cNvSpPr>
          <p:nvPr/>
        </p:nvSpPr>
        <p:spPr bwMode="auto">
          <a:xfrm>
            <a:off x="0" y="4904850"/>
            <a:ext cx="4455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b="1" dirty="0" smtClean="0">
                <a:solidFill>
                  <a:schemeClr val="bg1">
                    <a:lumMod val="85000"/>
                  </a:schemeClr>
                </a:solidFill>
              </a:rPr>
              <a:t>Current Authorizations</a:t>
            </a:r>
            <a:endParaRPr lang="en-US" sz="1800" b="1" dirty="0">
              <a:solidFill>
                <a:schemeClr val="bg1">
                  <a:lumMod val="85000"/>
                </a:schemeClr>
              </a:solidFill>
            </a:endParaRPr>
          </a:p>
        </p:txBody>
      </p:sp>
      <p:sp>
        <p:nvSpPr>
          <p:cNvPr id="5" name="TextBox 4"/>
          <p:cNvSpPr txBox="1"/>
          <p:nvPr/>
        </p:nvSpPr>
        <p:spPr>
          <a:xfrm>
            <a:off x="4009241" y="5723796"/>
            <a:ext cx="5109029" cy="261610"/>
          </a:xfrm>
          <a:prstGeom prst="rect">
            <a:avLst/>
          </a:prstGeom>
          <a:noFill/>
        </p:spPr>
        <p:txBody>
          <a:bodyPr wrap="square" rtlCol="0">
            <a:spAutoFit/>
          </a:bodyPr>
          <a:lstStyle/>
          <a:p>
            <a:pPr algn="r">
              <a:buNone/>
            </a:pPr>
            <a:r>
              <a:rPr lang="en-US" sz="1050" dirty="0" smtClean="0">
                <a:solidFill>
                  <a:srgbClr val="1D2F68"/>
                </a:solidFill>
                <a:latin typeface="Calibri" pitchFamily="34" charset="0"/>
                <a:cs typeface="Calibri" pitchFamily="34" charset="0"/>
              </a:rPr>
              <a:t>All data as of 8/25/2014</a:t>
            </a:r>
            <a:endParaRPr lang="en-US" sz="1050" dirty="0">
              <a:solidFill>
                <a:srgbClr val="1D2F68"/>
              </a:solidFill>
              <a:latin typeface="Calibri" pitchFamily="34" charset="0"/>
              <a:cs typeface="Calibri" pitchFamily="34" charset="0"/>
            </a:endParaRPr>
          </a:p>
        </p:txBody>
      </p:sp>
      <p:sp>
        <p:nvSpPr>
          <p:cNvPr id="6" name="Title 1"/>
          <p:cNvSpPr txBox="1">
            <a:spLocks/>
          </p:cNvSpPr>
          <p:nvPr/>
        </p:nvSpPr>
        <p:spPr>
          <a:xfrm>
            <a:off x="501196" y="344489"/>
            <a:ext cx="8472488" cy="609600"/>
          </a:xfrm>
          <a:prstGeom prst="rect">
            <a:avLst/>
          </a:prstGeom>
        </p:spPr>
        <p:txBody>
          <a:bodyPr/>
          <a:lst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eaLnBrk="0" fontAlgn="base" hangingPunct="0">
              <a:spcBef>
                <a:spcPct val="0"/>
              </a:spcBef>
              <a:spcAft>
                <a:spcPct val="0"/>
              </a:spcAft>
              <a:defRPr sz="4000" b="1">
                <a:solidFill>
                  <a:srgbClr val="1D2F68"/>
                </a:solidFill>
                <a:latin typeface="Arial" pitchFamily="34" charset="0"/>
              </a:defRPr>
            </a:lvl6pPr>
            <a:lvl7pPr marL="914400" algn="l" rtl="0" eaLnBrk="0" fontAlgn="base" hangingPunct="0">
              <a:spcBef>
                <a:spcPct val="0"/>
              </a:spcBef>
              <a:spcAft>
                <a:spcPct val="0"/>
              </a:spcAft>
              <a:defRPr sz="4000" b="1">
                <a:solidFill>
                  <a:srgbClr val="1D2F68"/>
                </a:solidFill>
                <a:latin typeface="Arial" pitchFamily="34" charset="0"/>
              </a:defRPr>
            </a:lvl7pPr>
            <a:lvl8pPr marL="1371600" algn="l" rtl="0" eaLnBrk="0" fontAlgn="base" hangingPunct="0">
              <a:spcBef>
                <a:spcPct val="0"/>
              </a:spcBef>
              <a:spcAft>
                <a:spcPct val="0"/>
              </a:spcAft>
              <a:defRPr sz="4000" b="1">
                <a:solidFill>
                  <a:srgbClr val="1D2F68"/>
                </a:solidFill>
                <a:latin typeface="Arial" pitchFamily="34" charset="0"/>
              </a:defRPr>
            </a:lvl8pPr>
            <a:lvl9pPr marL="1828800" algn="l" rtl="0" eaLnBrk="0" fontAlgn="base" hangingPunct="0">
              <a:spcBef>
                <a:spcPct val="0"/>
              </a:spcBef>
              <a:spcAft>
                <a:spcPct val="0"/>
              </a:spcAft>
              <a:defRPr sz="4000" b="1">
                <a:solidFill>
                  <a:srgbClr val="1D2F68"/>
                </a:solidFill>
                <a:latin typeface="Arial" pitchFamily="34" charset="0"/>
              </a:defRPr>
            </a:lvl9pPr>
          </a:lstStyle>
          <a:p>
            <a:r>
              <a:rPr lang="en-US" dirty="0" smtClean="0"/>
              <a:t>Current Authorizations</a:t>
            </a:r>
            <a:endParaRPr lang="en-US" dirty="0"/>
          </a:p>
        </p:txBody>
      </p:sp>
    </p:spTree>
    <p:extLst>
      <p:ext uri="{BB962C8B-B14F-4D97-AF65-F5344CB8AC3E}">
        <p14:creationId xmlns:p14="http://schemas.microsoft.com/office/powerpoint/2010/main" val="2122709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faa</Template>
  <TotalTime>6599</TotalTime>
  <Words>2526</Words>
  <Application>Microsoft Office PowerPoint</Application>
  <PresentationFormat>On-screen Show (4:3)</PresentationFormat>
  <Paragraphs>322</Paragraphs>
  <Slides>23</Slides>
  <Notes>18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23</vt:i4>
      </vt:variant>
    </vt:vector>
  </HeadingPairs>
  <TitlesOfParts>
    <vt:vector size="34" baseType="lpstr">
      <vt:lpstr>ＭＳ Ｐゴシック</vt:lpstr>
      <vt:lpstr>Arial</vt:lpstr>
      <vt:lpstr>Calibri</vt:lpstr>
      <vt:lpstr>Times New Roman</vt:lpstr>
      <vt:lpstr>Verdana</vt:lpstr>
      <vt:lpstr>2_Custom Design</vt:lpstr>
      <vt:lpstr>1_Custom Design</vt:lpstr>
      <vt:lpstr>4_Custom Design</vt:lpstr>
      <vt:lpstr>3_Custom Design</vt:lpstr>
      <vt:lpstr>5_Custom Design</vt:lpstr>
      <vt:lpstr>6_Custom Design</vt:lpstr>
      <vt:lpstr>Unmanned Aircraft Systems (UAS)</vt:lpstr>
      <vt:lpstr>FAA Vision for UAS Integration</vt:lpstr>
      <vt:lpstr>Getting to Integration</vt:lpstr>
      <vt:lpstr>PowerPoint Presentation</vt:lpstr>
      <vt:lpstr>PowerPoint Presentation</vt:lpstr>
      <vt:lpstr>Applications Submitted</vt:lpstr>
      <vt:lpstr>Proponent Breakdown</vt:lpstr>
      <vt:lpstr>Applications Approved</vt:lpstr>
      <vt:lpstr>PowerPoint Presentation</vt:lpstr>
      <vt:lpstr>Test Site Timeline</vt:lpstr>
      <vt:lpstr>PowerPoint Presentation</vt:lpstr>
      <vt:lpstr>Potential Areas for Section 333</vt:lpstr>
      <vt:lpstr>Section 333 Benefits and Potential Areas</vt:lpstr>
      <vt:lpstr>Small UAS Rule</vt:lpstr>
      <vt:lpstr>Raphael Pirker Case</vt:lpstr>
      <vt:lpstr>Interpretive Rule</vt:lpstr>
      <vt:lpstr>Interpretive Rule</vt:lpstr>
      <vt:lpstr>Education, Compliance and Enforcement</vt:lpstr>
      <vt:lpstr>Education, Compliance and Enforcement</vt:lpstr>
      <vt:lpstr>UAS Center of Excellence</vt:lpstr>
      <vt:lpstr>Questions?</vt:lpstr>
      <vt:lpstr>Backup</vt:lpstr>
      <vt:lpstr>Section 333. Special Rules for Certain Unmanned Aircraft Systems</vt:lpstr>
    </vt:vector>
  </TitlesOfParts>
  <Company>DOT/FAA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UAS Test Site Selection Update</dc:title>
  <dc:creator>DOT/FAA</dc:creator>
  <cp:lastModifiedBy>Eagerton, John</cp:lastModifiedBy>
  <cp:revision>423</cp:revision>
  <cp:lastPrinted>2014-08-21T18:16:56Z</cp:lastPrinted>
  <dcterms:created xsi:type="dcterms:W3CDTF">2012-06-22T13:15:42Z</dcterms:created>
  <dcterms:modified xsi:type="dcterms:W3CDTF">2014-09-19T13:29:09Z</dcterms:modified>
</cp:coreProperties>
</file>